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325" r:id="rId3"/>
    <p:sldId id="326" r:id="rId4"/>
    <p:sldId id="511" r:id="rId5"/>
    <p:sldId id="393" r:id="rId6"/>
    <p:sldId id="451" r:id="rId7"/>
    <p:sldId id="452" r:id="rId8"/>
    <p:sldId id="389" r:id="rId9"/>
    <p:sldId id="459" r:id="rId10"/>
    <p:sldId id="460" r:id="rId11"/>
    <p:sldId id="461" r:id="rId12"/>
    <p:sldId id="462" r:id="rId13"/>
    <p:sldId id="479" r:id="rId14"/>
    <p:sldId id="478" r:id="rId15"/>
    <p:sldId id="464" r:id="rId16"/>
    <p:sldId id="405" r:id="rId17"/>
    <p:sldId id="328" r:id="rId18"/>
    <p:sldId id="336" r:id="rId19"/>
    <p:sldId id="500" r:id="rId20"/>
    <p:sldId id="480" r:id="rId21"/>
    <p:sldId id="512" r:id="rId22"/>
    <p:sldId id="427" r:id="rId23"/>
    <p:sldId id="439" r:id="rId24"/>
    <p:sldId id="440" r:id="rId25"/>
    <p:sldId id="513" r:id="rId26"/>
    <p:sldId id="514" r:id="rId27"/>
    <p:sldId id="515" r:id="rId28"/>
    <p:sldId id="516" r:id="rId29"/>
    <p:sldId id="517" r:id="rId30"/>
    <p:sldId id="353" r:id="rId31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29E"/>
    <a:srgbClr val="009999"/>
    <a:srgbClr val="00B4B0"/>
    <a:srgbClr val="339966"/>
    <a:srgbClr val="0080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3" autoAdjust="0"/>
    <p:restoredTop sz="97554" autoAdjust="0"/>
  </p:normalViewPr>
  <p:slideViewPr>
    <p:cSldViewPr>
      <p:cViewPr>
        <p:scale>
          <a:sx n="100" d="100"/>
          <a:sy n="100" d="100"/>
        </p:scale>
        <p:origin x="-312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9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82AAE-952C-4F38-862C-8D8CD94511E6}" type="doc">
      <dgm:prSet loTypeId="urn:microsoft.com/office/officeart/2005/8/layout/chevron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62829587-9D26-41A6-8A58-F6D29487BD1B}">
      <dgm:prSet phldrT="[Texto]" custT="1"/>
      <dgm:spPr>
        <a:noFill/>
        <a:ln>
          <a:solidFill>
            <a:srgbClr val="00B4B0"/>
          </a:solidFill>
        </a:ln>
      </dgm:spPr>
      <dgm:t>
        <a:bodyPr/>
        <a:lstStyle/>
        <a:p>
          <a:pPr algn="just"/>
          <a:r>
            <a:rPr lang="es-MX" sz="1200" dirty="0" smtClean="0">
              <a:latin typeface="Arial" pitchFamily="34" charset="0"/>
              <a:cs typeface="Arial" pitchFamily="34" charset="0"/>
            </a:rPr>
            <a:t>	Elaborar un Programa Estatal de Trabajo de la Cruzada. </a:t>
          </a:r>
          <a:endParaRPr lang="es-MX" sz="1200" dirty="0"/>
        </a:p>
      </dgm:t>
    </dgm:pt>
    <dgm:pt modelId="{136C46BC-826F-4BD1-8509-7F2075D6AFCD}" type="parTrans" cxnId="{55D4EA8F-3C28-41D7-B944-6CB52D108483}">
      <dgm:prSet/>
      <dgm:spPr/>
      <dgm:t>
        <a:bodyPr/>
        <a:lstStyle/>
        <a:p>
          <a:pPr algn="just"/>
          <a:endParaRPr lang="es-MX"/>
        </a:p>
      </dgm:t>
    </dgm:pt>
    <dgm:pt modelId="{B6244B09-949F-45B6-A7E3-DCDC5A8D22D7}" type="sibTrans" cxnId="{55D4EA8F-3C28-41D7-B944-6CB52D108483}">
      <dgm:prSet/>
      <dgm:spPr/>
      <dgm:t>
        <a:bodyPr/>
        <a:lstStyle/>
        <a:p>
          <a:pPr algn="just"/>
          <a:endParaRPr lang="es-MX"/>
        </a:p>
      </dgm:t>
    </dgm:pt>
    <dgm:pt modelId="{97C5F3D2-57AF-4421-9942-0CB929568469}">
      <dgm:prSet phldrT="[Texto]"/>
      <dgm:spPr>
        <a:gradFill flip="none" rotWithShape="0">
          <a:gsLst>
            <a:gs pos="0">
              <a:srgbClr val="009999">
                <a:tint val="66000"/>
                <a:satMod val="160000"/>
              </a:srgbClr>
            </a:gs>
            <a:gs pos="50000">
              <a:srgbClr val="009999">
                <a:tint val="44500"/>
                <a:satMod val="160000"/>
              </a:srgbClr>
            </a:gs>
            <a:gs pos="100000">
              <a:srgbClr val="009999">
                <a:tint val="23500"/>
                <a:satMod val="160000"/>
              </a:srgbClr>
            </a:gs>
          </a:gsLst>
          <a:lin ang="8100000" scaled="1"/>
          <a:tileRect/>
        </a:gradFill>
        <a:ln>
          <a:solidFill>
            <a:srgbClr val="00B4B0"/>
          </a:solidFill>
        </a:ln>
      </dgm:spPr>
      <dgm:t>
        <a:bodyPr/>
        <a:lstStyle/>
        <a:p>
          <a:pPr algn="just"/>
          <a:r>
            <a:rPr lang="es-MX" dirty="0" smtClean="0"/>
            <a:t>.</a:t>
          </a:r>
          <a:endParaRPr lang="es-MX" dirty="0"/>
        </a:p>
      </dgm:t>
    </dgm:pt>
    <dgm:pt modelId="{4151D2B2-11BB-42C7-9352-E8287131F5C4}" type="parTrans" cxnId="{FE37B3AA-B32B-4D94-8F27-FCC8077B9077}">
      <dgm:prSet/>
      <dgm:spPr/>
      <dgm:t>
        <a:bodyPr/>
        <a:lstStyle/>
        <a:p>
          <a:pPr algn="just"/>
          <a:endParaRPr lang="es-MX"/>
        </a:p>
      </dgm:t>
    </dgm:pt>
    <dgm:pt modelId="{E79D27AA-1683-4253-8986-AEC1A9EE6FF8}" type="sibTrans" cxnId="{FE37B3AA-B32B-4D94-8F27-FCC8077B9077}">
      <dgm:prSet/>
      <dgm:spPr/>
      <dgm:t>
        <a:bodyPr/>
        <a:lstStyle/>
        <a:p>
          <a:pPr algn="just"/>
          <a:endParaRPr lang="es-MX"/>
        </a:p>
      </dgm:t>
    </dgm:pt>
    <dgm:pt modelId="{51E24402-AE52-4270-87EE-22FDE2B26124}">
      <dgm:prSet phldrT="[Texto]" custT="1"/>
      <dgm:spPr>
        <a:noFill/>
        <a:ln>
          <a:solidFill>
            <a:srgbClr val="00B4B0"/>
          </a:solidFill>
        </a:ln>
      </dgm:spPr>
      <dgm:t>
        <a:bodyPr/>
        <a:lstStyle/>
        <a:p>
          <a:pPr algn="just"/>
          <a:r>
            <a:rPr lang="es-MX" sz="1200" dirty="0" smtClean="0">
              <a:latin typeface="Arial" pitchFamily="34" charset="0"/>
              <a:cs typeface="Arial" pitchFamily="34" charset="0"/>
            </a:rPr>
            <a:t>Coordinar y operar el mecanismo de control, monitoreo y evaluación del plan de trabajo de la CNCH, así como coadyuvar al oportuno cumplimiento de sus objetivos y metas globales.</a:t>
          </a:r>
          <a:endParaRPr lang="es-MX" sz="1200" dirty="0"/>
        </a:p>
      </dgm:t>
    </dgm:pt>
    <dgm:pt modelId="{A3B65B18-ABCB-4573-92B7-8126569F84ED}" type="parTrans" cxnId="{606FD624-CEE1-40A3-8C03-5FFC47CE829E}">
      <dgm:prSet/>
      <dgm:spPr/>
      <dgm:t>
        <a:bodyPr/>
        <a:lstStyle/>
        <a:p>
          <a:pPr algn="just"/>
          <a:endParaRPr lang="es-MX"/>
        </a:p>
      </dgm:t>
    </dgm:pt>
    <dgm:pt modelId="{B05F4A86-AA0E-4EDB-975C-4D522783D8C0}" type="sibTrans" cxnId="{606FD624-CEE1-40A3-8C03-5FFC47CE829E}">
      <dgm:prSet/>
      <dgm:spPr/>
      <dgm:t>
        <a:bodyPr/>
        <a:lstStyle/>
        <a:p>
          <a:pPr algn="just"/>
          <a:endParaRPr lang="es-MX"/>
        </a:p>
      </dgm:t>
    </dgm:pt>
    <dgm:pt modelId="{31F80CE5-0879-4057-9C66-D583D64C81BB}">
      <dgm:prSet phldrT="[Texto]"/>
      <dgm:spPr>
        <a:gradFill flip="none" rotWithShape="0">
          <a:gsLst>
            <a:gs pos="0">
              <a:srgbClr val="009999">
                <a:tint val="66000"/>
                <a:satMod val="160000"/>
              </a:srgbClr>
            </a:gs>
            <a:gs pos="50000">
              <a:srgbClr val="009999">
                <a:tint val="44500"/>
                <a:satMod val="160000"/>
              </a:srgbClr>
            </a:gs>
            <a:gs pos="100000">
              <a:srgbClr val="009999">
                <a:tint val="23500"/>
                <a:satMod val="160000"/>
              </a:srgbClr>
            </a:gs>
          </a:gsLst>
          <a:lin ang="8100000" scaled="1"/>
          <a:tileRect/>
        </a:gradFill>
        <a:ln>
          <a:solidFill>
            <a:srgbClr val="00B4B0"/>
          </a:solidFill>
        </a:ln>
      </dgm:spPr>
      <dgm:t>
        <a:bodyPr/>
        <a:lstStyle/>
        <a:p>
          <a:pPr algn="just"/>
          <a:r>
            <a:rPr lang="es-MX" dirty="0" smtClean="0"/>
            <a:t>.</a:t>
          </a:r>
          <a:endParaRPr lang="es-MX" dirty="0"/>
        </a:p>
      </dgm:t>
    </dgm:pt>
    <dgm:pt modelId="{600BF95E-700A-4322-9E6B-D49092A34BFB}" type="parTrans" cxnId="{74F6F752-3F20-44F0-A2C6-0A15DFAEC397}">
      <dgm:prSet/>
      <dgm:spPr/>
      <dgm:t>
        <a:bodyPr/>
        <a:lstStyle/>
        <a:p>
          <a:pPr algn="just"/>
          <a:endParaRPr lang="es-MX"/>
        </a:p>
      </dgm:t>
    </dgm:pt>
    <dgm:pt modelId="{49C9B4E2-9379-469F-8A55-FDD8532ECB15}" type="sibTrans" cxnId="{74F6F752-3F20-44F0-A2C6-0A15DFAEC397}">
      <dgm:prSet/>
      <dgm:spPr/>
      <dgm:t>
        <a:bodyPr/>
        <a:lstStyle/>
        <a:p>
          <a:pPr algn="just"/>
          <a:endParaRPr lang="es-MX"/>
        </a:p>
      </dgm:t>
    </dgm:pt>
    <dgm:pt modelId="{8324E158-936C-4723-A4FA-15AC03DE5DF7}">
      <dgm:prSet phldrT="[Texto]" custT="1"/>
      <dgm:spPr>
        <a:noFill/>
        <a:ln>
          <a:solidFill>
            <a:srgbClr val="00B4B0"/>
          </a:solidFill>
        </a:ln>
      </dgm:spPr>
      <dgm:t>
        <a:bodyPr/>
        <a:lstStyle/>
        <a:p>
          <a:pPr algn="just"/>
          <a:r>
            <a:rPr lang="es-MX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Sesionar de manera ordinaria cada tres meses previo a la Comisión Intersecretarial Nacional.</a:t>
          </a:r>
          <a:endParaRPr lang="es-MX" sz="1200" kern="1200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72423757-A3B6-4D13-AFC9-D23D7E86BC93}" type="parTrans" cxnId="{27540050-390B-462D-9E65-FAEF14EDCA16}">
      <dgm:prSet/>
      <dgm:spPr/>
      <dgm:t>
        <a:bodyPr/>
        <a:lstStyle/>
        <a:p>
          <a:pPr algn="just"/>
          <a:endParaRPr lang="es-MX"/>
        </a:p>
      </dgm:t>
    </dgm:pt>
    <dgm:pt modelId="{F7CB3A29-3BA9-419F-A252-D26FF00D9CA4}" type="sibTrans" cxnId="{27540050-390B-462D-9E65-FAEF14EDCA16}">
      <dgm:prSet/>
      <dgm:spPr/>
      <dgm:t>
        <a:bodyPr/>
        <a:lstStyle/>
        <a:p>
          <a:pPr algn="just"/>
          <a:endParaRPr lang="es-MX"/>
        </a:p>
      </dgm:t>
    </dgm:pt>
    <dgm:pt modelId="{3E5CC1D6-16D0-45C6-9D28-92A80564E8B8}">
      <dgm:prSet/>
      <dgm:spPr>
        <a:gradFill flip="none" rotWithShape="0">
          <a:gsLst>
            <a:gs pos="0">
              <a:srgbClr val="00A29E">
                <a:tint val="66000"/>
                <a:satMod val="160000"/>
              </a:srgbClr>
            </a:gs>
            <a:gs pos="50000">
              <a:srgbClr val="00A29E">
                <a:tint val="44500"/>
                <a:satMod val="160000"/>
              </a:srgbClr>
            </a:gs>
            <a:gs pos="100000">
              <a:srgbClr val="00A29E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B4B0"/>
          </a:solidFill>
        </a:ln>
      </dgm:spPr>
      <dgm:t>
        <a:bodyPr/>
        <a:lstStyle/>
        <a:p>
          <a:pPr algn="just"/>
          <a:endParaRPr lang="es-MX" dirty="0"/>
        </a:p>
      </dgm:t>
    </dgm:pt>
    <dgm:pt modelId="{14F176C6-C7B4-49DD-B242-A705848DAA80}" type="parTrans" cxnId="{867B1379-3898-4FDF-BDEB-C8935F0CA363}">
      <dgm:prSet/>
      <dgm:spPr/>
      <dgm:t>
        <a:bodyPr/>
        <a:lstStyle/>
        <a:p>
          <a:pPr algn="just"/>
          <a:endParaRPr lang="es-MX"/>
        </a:p>
      </dgm:t>
    </dgm:pt>
    <dgm:pt modelId="{6D54207F-397F-46B2-A43D-538D58AE4C9C}" type="sibTrans" cxnId="{867B1379-3898-4FDF-BDEB-C8935F0CA363}">
      <dgm:prSet/>
      <dgm:spPr/>
      <dgm:t>
        <a:bodyPr/>
        <a:lstStyle/>
        <a:p>
          <a:pPr algn="just"/>
          <a:endParaRPr lang="es-MX"/>
        </a:p>
      </dgm:t>
    </dgm:pt>
    <dgm:pt modelId="{A946F3B1-7DDC-4A91-91F7-9F00B687769D}">
      <dgm:prSet/>
      <dgm:spPr>
        <a:gradFill flip="none" rotWithShape="0">
          <a:gsLst>
            <a:gs pos="0">
              <a:srgbClr val="00A29E">
                <a:tint val="66000"/>
                <a:satMod val="160000"/>
              </a:srgbClr>
            </a:gs>
            <a:gs pos="50000">
              <a:srgbClr val="00A29E">
                <a:tint val="44500"/>
                <a:satMod val="160000"/>
              </a:srgbClr>
            </a:gs>
            <a:gs pos="100000">
              <a:srgbClr val="00A29E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B4B0"/>
          </a:solidFill>
        </a:ln>
      </dgm:spPr>
      <dgm:t>
        <a:bodyPr/>
        <a:lstStyle/>
        <a:p>
          <a:pPr algn="just"/>
          <a:endParaRPr lang="es-MX" dirty="0"/>
        </a:p>
      </dgm:t>
    </dgm:pt>
    <dgm:pt modelId="{929BCA77-F53C-4CEB-B391-F975321A9447}" type="parTrans" cxnId="{F2A4D001-D281-4432-BE2F-EF328404C4D9}">
      <dgm:prSet/>
      <dgm:spPr/>
      <dgm:t>
        <a:bodyPr/>
        <a:lstStyle/>
        <a:p>
          <a:pPr algn="just"/>
          <a:endParaRPr lang="es-MX"/>
        </a:p>
      </dgm:t>
    </dgm:pt>
    <dgm:pt modelId="{38EB2F14-5B73-479E-9CCC-2AB892C7F935}" type="sibTrans" cxnId="{F2A4D001-D281-4432-BE2F-EF328404C4D9}">
      <dgm:prSet/>
      <dgm:spPr/>
      <dgm:t>
        <a:bodyPr/>
        <a:lstStyle/>
        <a:p>
          <a:pPr algn="just"/>
          <a:endParaRPr lang="es-MX"/>
        </a:p>
      </dgm:t>
    </dgm:pt>
    <dgm:pt modelId="{6EBFFAF3-F642-4D76-83AA-C9690F3832AB}">
      <dgm:prSet/>
      <dgm:spPr>
        <a:gradFill flip="none" rotWithShape="0">
          <a:gsLst>
            <a:gs pos="0">
              <a:srgbClr val="00A29E">
                <a:tint val="66000"/>
                <a:satMod val="160000"/>
              </a:srgbClr>
            </a:gs>
            <a:gs pos="50000">
              <a:srgbClr val="00A29E">
                <a:tint val="44500"/>
                <a:satMod val="160000"/>
              </a:srgbClr>
            </a:gs>
            <a:gs pos="100000">
              <a:srgbClr val="00A29E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B4B0"/>
          </a:solidFill>
        </a:ln>
      </dgm:spPr>
      <dgm:t>
        <a:bodyPr/>
        <a:lstStyle/>
        <a:p>
          <a:pPr algn="just"/>
          <a:endParaRPr lang="es-MX" dirty="0"/>
        </a:p>
      </dgm:t>
    </dgm:pt>
    <dgm:pt modelId="{291E9DC6-DC03-4833-B52D-7B6E8904D39A}" type="parTrans" cxnId="{C5C5DE63-2C4F-49FC-9FDF-CC1806879A11}">
      <dgm:prSet/>
      <dgm:spPr/>
      <dgm:t>
        <a:bodyPr/>
        <a:lstStyle/>
        <a:p>
          <a:pPr algn="just"/>
          <a:endParaRPr lang="es-MX"/>
        </a:p>
      </dgm:t>
    </dgm:pt>
    <dgm:pt modelId="{27F065BA-1271-4DE9-874A-E8F00CE16A67}" type="sibTrans" cxnId="{C5C5DE63-2C4F-49FC-9FDF-CC1806879A11}">
      <dgm:prSet/>
      <dgm:spPr/>
      <dgm:t>
        <a:bodyPr/>
        <a:lstStyle/>
        <a:p>
          <a:pPr algn="just"/>
          <a:endParaRPr lang="es-MX"/>
        </a:p>
      </dgm:t>
    </dgm:pt>
    <dgm:pt modelId="{E9DD6C58-4F11-49D3-95A2-32B4075A3DA1}">
      <dgm:prSet/>
      <dgm:spPr>
        <a:gradFill flip="none" rotWithShape="0">
          <a:gsLst>
            <a:gs pos="0">
              <a:srgbClr val="00A29E">
                <a:tint val="66000"/>
                <a:satMod val="160000"/>
              </a:srgbClr>
            </a:gs>
            <a:gs pos="50000">
              <a:srgbClr val="00A29E">
                <a:tint val="44500"/>
                <a:satMod val="160000"/>
              </a:srgbClr>
            </a:gs>
            <a:gs pos="100000">
              <a:srgbClr val="00A29E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B4B0"/>
          </a:solidFill>
        </a:ln>
      </dgm:spPr>
      <dgm:t>
        <a:bodyPr/>
        <a:lstStyle/>
        <a:p>
          <a:pPr algn="just"/>
          <a:endParaRPr lang="es-MX" dirty="0"/>
        </a:p>
      </dgm:t>
    </dgm:pt>
    <dgm:pt modelId="{A774E06F-E6D8-4E40-8F8F-C0D1F03C200C}" type="parTrans" cxnId="{E596E1ED-09AA-4287-8C42-09B9908D54DC}">
      <dgm:prSet/>
      <dgm:spPr/>
      <dgm:t>
        <a:bodyPr/>
        <a:lstStyle/>
        <a:p>
          <a:pPr algn="just"/>
          <a:endParaRPr lang="es-MX"/>
        </a:p>
      </dgm:t>
    </dgm:pt>
    <dgm:pt modelId="{F531A544-4B25-4519-B406-FFEE5816D792}" type="sibTrans" cxnId="{E596E1ED-09AA-4287-8C42-09B9908D54DC}">
      <dgm:prSet/>
      <dgm:spPr/>
      <dgm:t>
        <a:bodyPr/>
        <a:lstStyle/>
        <a:p>
          <a:pPr algn="just"/>
          <a:endParaRPr lang="es-MX"/>
        </a:p>
      </dgm:t>
    </dgm:pt>
    <dgm:pt modelId="{D48FB39A-03E9-4306-B029-509BD9A20237}">
      <dgm:prSet phldrT="[Texto]"/>
      <dgm:spPr>
        <a:gradFill flip="none" rotWithShape="0">
          <a:gsLst>
            <a:gs pos="0">
              <a:srgbClr val="009999">
                <a:tint val="66000"/>
                <a:satMod val="160000"/>
              </a:srgbClr>
            </a:gs>
            <a:gs pos="50000">
              <a:srgbClr val="009999">
                <a:tint val="44500"/>
                <a:satMod val="160000"/>
              </a:srgbClr>
            </a:gs>
            <a:gs pos="100000">
              <a:srgbClr val="009999">
                <a:tint val="23500"/>
                <a:satMod val="160000"/>
              </a:srgbClr>
            </a:gs>
          </a:gsLst>
          <a:lin ang="8100000" scaled="1"/>
          <a:tileRect/>
        </a:gradFill>
        <a:ln>
          <a:solidFill>
            <a:srgbClr val="00B4B0"/>
          </a:solidFill>
        </a:ln>
      </dgm:spPr>
      <dgm:t>
        <a:bodyPr/>
        <a:lstStyle/>
        <a:p>
          <a:pPr algn="just"/>
          <a:r>
            <a:rPr lang="es-MX" dirty="0" smtClean="0"/>
            <a:t>.</a:t>
          </a:r>
          <a:endParaRPr lang="es-MX" dirty="0"/>
        </a:p>
      </dgm:t>
    </dgm:pt>
    <dgm:pt modelId="{A8DFC89F-9239-4720-9451-51508A6686D2}" type="sibTrans" cxnId="{9AD78260-4FE9-4D48-A63A-D05F7925D98B}">
      <dgm:prSet/>
      <dgm:spPr/>
      <dgm:t>
        <a:bodyPr/>
        <a:lstStyle/>
        <a:p>
          <a:pPr algn="just"/>
          <a:endParaRPr lang="es-MX"/>
        </a:p>
      </dgm:t>
    </dgm:pt>
    <dgm:pt modelId="{08137753-5C87-4D83-B929-10ACDDD69DAC}" type="parTrans" cxnId="{9AD78260-4FE9-4D48-A63A-D05F7925D98B}">
      <dgm:prSet/>
      <dgm:spPr/>
      <dgm:t>
        <a:bodyPr/>
        <a:lstStyle/>
        <a:p>
          <a:pPr algn="just"/>
          <a:endParaRPr lang="es-MX"/>
        </a:p>
      </dgm:t>
    </dgm:pt>
    <dgm:pt modelId="{145F2E60-8B6F-434A-A4F7-4C6612F9BCFA}">
      <dgm:prSet phldrT="[Texto]"/>
      <dgm:spPr>
        <a:noFill/>
        <a:ln>
          <a:solidFill>
            <a:srgbClr val="00B4B0"/>
          </a:solidFill>
        </a:ln>
      </dgm:spPr>
      <dgm:t>
        <a:bodyPr/>
        <a:lstStyle/>
        <a:p>
          <a:endParaRPr lang="es-MX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8670FF24-3A38-4CA5-839A-7D0816AA8B49}" type="parTrans" cxnId="{5C747F0C-05D2-4A23-84EF-4FE2FB66ADED}">
      <dgm:prSet/>
      <dgm:spPr/>
      <dgm:t>
        <a:bodyPr/>
        <a:lstStyle/>
        <a:p>
          <a:endParaRPr lang="es-MX"/>
        </a:p>
      </dgm:t>
    </dgm:pt>
    <dgm:pt modelId="{D44834C1-197D-471B-A425-6B209A16717E}" type="sibTrans" cxnId="{5C747F0C-05D2-4A23-84EF-4FE2FB66ADED}">
      <dgm:prSet/>
      <dgm:spPr/>
      <dgm:t>
        <a:bodyPr/>
        <a:lstStyle/>
        <a:p>
          <a:endParaRPr lang="es-MX"/>
        </a:p>
      </dgm:t>
    </dgm:pt>
    <dgm:pt modelId="{22857F44-CFB0-48C6-9175-3ED79C26EA8F}" type="pres">
      <dgm:prSet presAssocID="{C3E82AAE-952C-4F38-862C-8D8CD94511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07A6D30-A910-48CB-8B36-189AE1767F08}" type="pres">
      <dgm:prSet presAssocID="{D48FB39A-03E9-4306-B029-509BD9A20237}" presName="composite" presStyleCnt="0"/>
      <dgm:spPr/>
    </dgm:pt>
    <dgm:pt modelId="{06F83534-106A-4E26-8DDC-E1374266110F}" type="pres">
      <dgm:prSet presAssocID="{D48FB39A-03E9-4306-B029-509BD9A20237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66EC8A-213F-4A9E-99CA-A115491425BC}" type="pres">
      <dgm:prSet presAssocID="{D48FB39A-03E9-4306-B029-509BD9A20237}" presName="descendantText" presStyleLbl="alignAcc1" presStyleIdx="0" presStyleCnt="8" custScale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AAE24F-1EC1-420A-9CF1-398FD27D17DC}" type="pres">
      <dgm:prSet presAssocID="{A8DFC89F-9239-4720-9451-51508A6686D2}" presName="sp" presStyleCnt="0"/>
      <dgm:spPr/>
    </dgm:pt>
    <dgm:pt modelId="{F7948F46-28BF-4784-8F20-EC59FE8591EC}" type="pres">
      <dgm:prSet presAssocID="{97C5F3D2-57AF-4421-9942-0CB929568469}" presName="composite" presStyleCnt="0"/>
      <dgm:spPr/>
    </dgm:pt>
    <dgm:pt modelId="{E5A37C35-9659-482E-B4BE-059F1E793A49}" type="pres">
      <dgm:prSet presAssocID="{97C5F3D2-57AF-4421-9942-0CB929568469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D3FCE1-89C4-4B0F-A4BA-EA88719203E0}" type="pres">
      <dgm:prSet presAssocID="{97C5F3D2-57AF-4421-9942-0CB929568469}" presName="descendantText" presStyleLbl="alignAcc1" presStyleIdx="1" presStyleCnt="8" custLinFactY="200000" custLinFactNeighborX="-64" custLinFactNeighborY="2202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2C720F-91D0-48BC-A155-FBC23E546168}" type="pres">
      <dgm:prSet presAssocID="{E79D27AA-1683-4253-8986-AEC1A9EE6FF8}" presName="sp" presStyleCnt="0"/>
      <dgm:spPr/>
    </dgm:pt>
    <dgm:pt modelId="{0AE6A4CB-C840-4DD2-B143-A969C8CE2EE5}" type="pres">
      <dgm:prSet presAssocID="{3E5CC1D6-16D0-45C6-9D28-92A80564E8B8}" presName="composite" presStyleCnt="0"/>
      <dgm:spPr/>
    </dgm:pt>
    <dgm:pt modelId="{120B56B7-4508-4476-960C-18879EEAA115}" type="pres">
      <dgm:prSet presAssocID="{3E5CC1D6-16D0-45C6-9D28-92A80564E8B8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265210-9614-4B15-AA97-0588F255E1D3}" type="pres">
      <dgm:prSet presAssocID="{3E5CC1D6-16D0-45C6-9D28-92A80564E8B8}" presName="descendantText" presStyleLbl="alignAcc1" presStyleIdx="2" presStyleCnt="8">
        <dgm:presLayoutVars>
          <dgm:bulletEnabled val="1"/>
        </dgm:presLayoutVars>
      </dgm:prSet>
      <dgm:spPr>
        <a:noFill/>
        <a:ln>
          <a:solidFill>
            <a:srgbClr val="00B4B0"/>
          </a:solidFill>
        </a:ln>
      </dgm:spPr>
    </dgm:pt>
    <dgm:pt modelId="{7970F120-F860-4127-B5CF-A570B4178820}" type="pres">
      <dgm:prSet presAssocID="{6D54207F-397F-46B2-A43D-538D58AE4C9C}" presName="sp" presStyleCnt="0"/>
      <dgm:spPr/>
    </dgm:pt>
    <dgm:pt modelId="{9AD9B540-DDE9-4FEE-A576-4248D0353901}" type="pres">
      <dgm:prSet presAssocID="{A946F3B1-7DDC-4A91-91F7-9F00B687769D}" presName="composite" presStyleCnt="0"/>
      <dgm:spPr/>
    </dgm:pt>
    <dgm:pt modelId="{F18428EF-A5BA-4E12-884C-E5B8E616A365}" type="pres">
      <dgm:prSet presAssocID="{A946F3B1-7DDC-4A91-91F7-9F00B687769D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86FE9C-17CD-4C80-BD88-CE07D692C008}" type="pres">
      <dgm:prSet presAssocID="{A946F3B1-7DDC-4A91-91F7-9F00B687769D}" presName="descendantText" presStyleLbl="alignAcc1" presStyleIdx="3" presStyleCnt="8">
        <dgm:presLayoutVars>
          <dgm:bulletEnabled val="1"/>
        </dgm:presLayoutVars>
      </dgm:prSet>
      <dgm:spPr>
        <a:noFill/>
        <a:ln>
          <a:solidFill>
            <a:srgbClr val="00B4B0"/>
          </a:solidFill>
        </a:ln>
      </dgm:spPr>
    </dgm:pt>
    <dgm:pt modelId="{A89C8A09-BF0F-4654-B5EC-156D12502715}" type="pres">
      <dgm:prSet presAssocID="{38EB2F14-5B73-479E-9CCC-2AB892C7F935}" presName="sp" presStyleCnt="0"/>
      <dgm:spPr/>
    </dgm:pt>
    <dgm:pt modelId="{56F4E9A0-7869-4D1D-B86A-8D750F13B92E}" type="pres">
      <dgm:prSet presAssocID="{6EBFFAF3-F642-4D76-83AA-C9690F3832AB}" presName="composite" presStyleCnt="0"/>
      <dgm:spPr/>
    </dgm:pt>
    <dgm:pt modelId="{FE2D65BC-80FE-496B-9BB8-7F4EE3A3BBE6}" type="pres">
      <dgm:prSet presAssocID="{6EBFFAF3-F642-4D76-83AA-C9690F3832AB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689037-8C17-4CF1-8B7E-6381DCA792F3}" type="pres">
      <dgm:prSet presAssocID="{6EBFFAF3-F642-4D76-83AA-C9690F3832AB}" presName="descendantText" presStyleLbl="alignAcc1" presStyleIdx="4" presStyleCnt="8" custLinFactY="-200000" custLinFactNeighborX="318" custLinFactNeighborY="-207403">
        <dgm:presLayoutVars>
          <dgm:bulletEnabled val="1"/>
        </dgm:presLayoutVars>
      </dgm:prSet>
      <dgm:spPr>
        <a:noFill/>
        <a:ln>
          <a:solidFill>
            <a:srgbClr val="00B4B0"/>
          </a:solidFill>
        </a:ln>
      </dgm:spPr>
    </dgm:pt>
    <dgm:pt modelId="{62F62613-A4E4-4EBB-A773-6A60C1EEE5C2}" type="pres">
      <dgm:prSet presAssocID="{27F065BA-1271-4DE9-874A-E8F00CE16A67}" presName="sp" presStyleCnt="0"/>
      <dgm:spPr/>
    </dgm:pt>
    <dgm:pt modelId="{ED68BDA8-EBD2-441B-99ED-ECC8852428FC}" type="pres">
      <dgm:prSet presAssocID="{E9DD6C58-4F11-49D3-95A2-32B4075A3DA1}" presName="composite" presStyleCnt="0"/>
      <dgm:spPr/>
    </dgm:pt>
    <dgm:pt modelId="{8367D711-9D27-42DB-8360-70C41C2B6A1C}" type="pres">
      <dgm:prSet presAssocID="{E9DD6C58-4F11-49D3-95A2-32B4075A3DA1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D1801C-DC5C-40E8-B204-DE7A95997AD4}" type="pres">
      <dgm:prSet presAssocID="{E9DD6C58-4F11-49D3-95A2-32B4075A3DA1}" presName="descendantText" presStyleLbl="alignAcc1" presStyleIdx="5" presStyleCnt="8" custLinFactY="-33309" custLinFactNeighborX="135" custLinFactNeighborY="-100000">
        <dgm:presLayoutVars>
          <dgm:bulletEnabled val="1"/>
        </dgm:presLayoutVars>
      </dgm:prSet>
      <dgm:spPr>
        <a:noFill/>
        <a:ln>
          <a:solidFill>
            <a:srgbClr val="00B4B0"/>
          </a:solidFill>
        </a:ln>
      </dgm:spPr>
    </dgm:pt>
    <dgm:pt modelId="{D5EDA3D1-6A0B-4DA9-AE27-DE5162C7B606}" type="pres">
      <dgm:prSet presAssocID="{F531A544-4B25-4519-B406-FFEE5816D792}" presName="sp" presStyleCnt="0"/>
      <dgm:spPr/>
    </dgm:pt>
    <dgm:pt modelId="{3164C8B8-1864-4D31-B453-1A91204D3256}" type="pres">
      <dgm:prSet presAssocID="{31F80CE5-0879-4057-9C66-D583D64C81BB}" presName="composite" presStyleCnt="0"/>
      <dgm:spPr/>
    </dgm:pt>
    <dgm:pt modelId="{8A65B3E7-D8F1-4B5B-B64D-DAB5BBC4D645}" type="pres">
      <dgm:prSet presAssocID="{31F80CE5-0879-4057-9C66-D583D64C81BB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5C672C-3A4B-4F8A-89D7-9C4BD0B120F1}" type="pres">
      <dgm:prSet presAssocID="{31F80CE5-0879-4057-9C66-D583D64C81BB}" presName="descendantText" presStyleLbl="alignAcc1" presStyleIdx="6" presStyleCnt="8" custScaleX="99535" custLinFactNeighborX="-62" custLinFactNeighborY="77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C6A47B-D628-44EA-ACCF-006A52C0D13C}" type="pres">
      <dgm:prSet presAssocID="{49C9B4E2-9379-469F-8A55-FDD8532ECB15}" presName="sp" presStyleCnt="0"/>
      <dgm:spPr/>
    </dgm:pt>
    <dgm:pt modelId="{586A8AE2-2BDD-49A8-B9CF-44575C737CAD}" type="pres">
      <dgm:prSet presAssocID="{145F2E60-8B6F-434A-A4F7-4C6612F9BCFA}" presName="composite" presStyleCnt="0"/>
      <dgm:spPr/>
    </dgm:pt>
    <dgm:pt modelId="{6905A9E7-BB68-4E39-AB66-FB09F7089D45}" type="pres">
      <dgm:prSet presAssocID="{145F2E60-8B6F-434A-A4F7-4C6612F9BCFA}" presName="parentText" presStyleLbl="alignNode1" presStyleIdx="7" presStyleCnt="8" custScaleX="99535" custLinFactNeighborX="3480" custLinFactNeighborY="184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4F8C27-5C83-4C12-AEA6-69D8D619D7EF}" type="pres">
      <dgm:prSet presAssocID="{145F2E60-8B6F-434A-A4F7-4C6612F9BCFA}" presName="descendantText" presStyleLbl="alignAcc1" presStyleIdx="7" presStyleCnt="8" custLinFactY="-100000" custLinFactNeighborX="212" custLinFactNeighborY="-1701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596E1ED-09AA-4287-8C42-09B9908D54DC}" srcId="{C3E82AAE-952C-4F38-862C-8D8CD94511E6}" destId="{E9DD6C58-4F11-49D3-95A2-32B4075A3DA1}" srcOrd="5" destOrd="0" parTransId="{A774E06F-E6D8-4E40-8F8F-C0D1F03C200C}" sibTransId="{F531A544-4B25-4519-B406-FFEE5816D792}"/>
    <dgm:cxn modelId="{FE37B3AA-B32B-4D94-8F27-FCC8077B9077}" srcId="{C3E82AAE-952C-4F38-862C-8D8CD94511E6}" destId="{97C5F3D2-57AF-4421-9942-0CB929568469}" srcOrd="1" destOrd="0" parTransId="{4151D2B2-11BB-42C7-9352-E8287131F5C4}" sibTransId="{E79D27AA-1683-4253-8986-AEC1A9EE6FF8}"/>
    <dgm:cxn modelId="{9BAF3780-BC64-48FE-86F3-4AEFD38D9571}" type="presOf" srcId="{51E24402-AE52-4270-87EE-22FDE2B26124}" destId="{5BD3FCE1-89C4-4B0F-A4BA-EA88719203E0}" srcOrd="0" destOrd="0" presId="urn:microsoft.com/office/officeart/2005/8/layout/chevron2"/>
    <dgm:cxn modelId="{5C747F0C-05D2-4A23-84EF-4FE2FB66ADED}" srcId="{C3E82AAE-952C-4F38-862C-8D8CD94511E6}" destId="{145F2E60-8B6F-434A-A4F7-4C6612F9BCFA}" srcOrd="7" destOrd="0" parTransId="{8670FF24-3A38-4CA5-839A-7D0816AA8B49}" sibTransId="{D44834C1-197D-471B-A425-6B209A16717E}"/>
    <dgm:cxn modelId="{244FE89E-3CCD-47DD-94F0-7E4AAC1F334F}" type="presOf" srcId="{31F80CE5-0879-4057-9C66-D583D64C81BB}" destId="{8A65B3E7-D8F1-4B5B-B64D-DAB5BBC4D645}" srcOrd="0" destOrd="0" presId="urn:microsoft.com/office/officeart/2005/8/layout/chevron2"/>
    <dgm:cxn modelId="{DCE67DF5-F171-45D0-850F-B0A9BBA5BB4A}" type="presOf" srcId="{C3E82AAE-952C-4F38-862C-8D8CD94511E6}" destId="{22857F44-CFB0-48C6-9175-3ED79C26EA8F}" srcOrd="0" destOrd="0" presId="urn:microsoft.com/office/officeart/2005/8/layout/chevron2"/>
    <dgm:cxn modelId="{C5C5DE63-2C4F-49FC-9FDF-CC1806879A11}" srcId="{C3E82AAE-952C-4F38-862C-8D8CD94511E6}" destId="{6EBFFAF3-F642-4D76-83AA-C9690F3832AB}" srcOrd="4" destOrd="0" parTransId="{291E9DC6-DC03-4833-B52D-7B6E8904D39A}" sibTransId="{27F065BA-1271-4DE9-874A-E8F00CE16A67}"/>
    <dgm:cxn modelId="{B4391CDA-3C7C-4A38-A160-D30C7CDD3EB3}" type="presOf" srcId="{3E5CC1D6-16D0-45C6-9D28-92A80564E8B8}" destId="{120B56B7-4508-4476-960C-18879EEAA115}" srcOrd="0" destOrd="0" presId="urn:microsoft.com/office/officeart/2005/8/layout/chevron2"/>
    <dgm:cxn modelId="{FF0F376C-7035-482D-985E-14A8B0AC1878}" type="presOf" srcId="{E9DD6C58-4F11-49D3-95A2-32B4075A3DA1}" destId="{8367D711-9D27-42DB-8360-70C41C2B6A1C}" srcOrd="0" destOrd="0" presId="urn:microsoft.com/office/officeart/2005/8/layout/chevron2"/>
    <dgm:cxn modelId="{9D6A1AE3-54CA-4833-9054-12ACC4259D7E}" type="presOf" srcId="{97C5F3D2-57AF-4421-9942-0CB929568469}" destId="{E5A37C35-9659-482E-B4BE-059F1E793A49}" srcOrd="0" destOrd="0" presId="urn:microsoft.com/office/officeart/2005/8/layout/chevron2"/>
    <dgm:cxn modelId="{CCB2CCCF-6EA0-41F9-8829-DC637D39F4A5}" type="presOf" srcId="{D48FB39A-03E9-4306-B029-509BD9A20237}" destId="{06F83534-106A-4E26-8DDC-E1374266110F}" srcOrd="0" destOrd="0" presId="urn:microsoft.com/office/officeart/2005/8/layout/chevron2"/>
    <dgm:cxn modelId="{55D4EA8F-3C28-41D7-B944-6CB52D108483}" srcId="{D48FB39A-03E9-4306-B029-509BD9A20237}" destId="{62829587-9D26-41A6-8A58-F6D29487BD1B}" srcOrd="0" destOrd="0" parTransId="{136C46BC-826F-4BD1-8509-7F2075D6AFCD}" sibTransId="{B6244B09-949F-45B6-A7E3-DCDC5A8D22D7}"/>
    <dgm:cxn modelId="{E2CFB3C6-4F87-4C34-9225-FF9D2918D9FA}" type="presOf" srcId="{A946F3B1-7DDC-4A91-91F7-9F00B687769D}" destId="{F18428EF-A5BA-4E12-884C-E5B8E616A365}" srcOrd="0" destOrd="0" presId="urn:microsoft.com/office/officeart/2005/8/layout/chevron2"/>
    <dgm:cxn modelId="{575D6A94-DA23-495D-933E-34E71AF212AC}" type="presOf" srcId="{8324E158-936C-4723-A4FA-15AC03DE5DF7}" destId="{A95C672C-3A4B-4F8A-89D7-9C4BD0B120F1}" srcOrd="0" destOrd="0" presId="urn:microsoft.com/office/officeart/2005/8/layout/chevron2"/>
    <dgm:cxn modelId="{606FD624-CEE1-40A3-8C03-5FFC47CE829E}" srcId="{97C5F3D2-57AF-4421-9942-0CB929568469}" destId="{51E24402-AE52-4270-87EE-22FDE2B26124}" srcOrd="0" destOrd="0" parTransId="{A3B65B18-ABCB-4573-92B7-8126569F84ED}" sibTransId="{B05F4A86-AA0E-4EDB-975C-4D522783D8C0}"/>
    <dgm:cxn modelId="{9AD78260-4FE9-4D48-A63A-D05F7925D98B}" srcId="{C3E82AAE-952C-4F38-862C-8D8CD94511E6}" destId="{D48FB39A-03E9-4306-B029-509BD9A20237}" srcOrd="0" destOrd="0" parTransId="{08137753-5C87-4D83-B929-10ACDDD69DAC}" sibTransId="{A8DFC89F-9239-4720-9451-51508A6686D2}"/>
    <dgm:cxn modelId="{74F6F752-3F20-44F0-A2C6-0A15DFAEC397}" srcId="{C3E82AAE-952C-4F38-862C-8D8CD94511E6}" destId="{31F80CE5-0879-4057-9C66-D583D64C81BB}" srcOrd="6" destOrd="0" parTransId="{600BF95E-700A-4322-9E6B-D49092A34BFB}" sibTransId="{49C9B4E2-9379-469F-8A55-FDD8532ECB15}"/>
    <dgm:cxn modelId="{867B1379-3898-4FDF-BDEB-C8935F0CA363}" srcId="{C3E82AAE-952C-4F38-862C-8D8CD94511E6}" destId="{3E5CC1D6-16D0-45C6-9D28-92A80564E8B8}" srcOrd="2" destOrd="0" parTransId="{14F176C6-C7B4-49DD-B242-A705848DAA80}" sibTransId="{6D54207F-397F-46B2-A43D-538D58AE4C9C}"/>
    <dgm:cxn modelId="{FA57B72C-78AA-41F2-AE89-188A09EE4EFF}" type="presOf" srcId="{6EBFFAF3-F642-4D76-83AA-C9690F3832AB}" destId="{FE2D65BC-80FE-496B-9BB8-7F4EE3A3BBE6}" srcOrd="0" destOrd="0" presId="urn:microsoft.com/office/officeart/2005/8/layout/chevron2"/>
    <dgm:cxn modelId="{55E58A0B-9541-44A1-92D4-32C75B5766FE}" type="presOf" srcId="{62829587-9D26-41A6-8A58-F6D29487BD1B}" destId="{9566EC8A-213F-4A9E-99CA-A115491425BC}" srcOrd="0" destOrd="0" presId="urn:microsoft.com/office/officeart/2005/8/layout/chevron2"/>
    <dgm:cxn modelId="{F2A4D001-D281-4432-BE2F-EF328404C4D9}" srcId="{C3E82AAE-952C-4F38-862C-8D8CD94511E6}" destId="{A946F3B1-7DDC-4A91-91F7-9F00B687769D}" srcOrd="3" destOrd="0" parTransId="{929BCA77-F53C-4CEB-B391-F975321A9447}" sibTransId="{38EB2F14-5B73-479E-9CCC-2AB892C7F935}"/>
    <dgm:cxn modelId="{27540050-390B-462D-9E65-FAEF14EDCA16}" srcId="{31F80CE5-0879-4057-9C66-D583D64C81BB}" destId="{8324E158-936C-4723-A4FA-15AC03DE5DF7}" srcOrd="0" destOrd="0" parTransId="{72423757-A3B6-4D13-AFC9-D23D7E86BC93}" sibTransId="{F7CB3A29-3BA9-419F-A252-D26FF00D9CA4}"/>
    <dgm:cxn modelId="{CAFA76FA-4D00-4832-809E-1FD7AC84A2B1}" type="presOf" srcId="{145F2E60-8B6F-434A-A4F7-4C6612F9BCFA}" destId="{6905A9E7-BB68-4E39-AB66-FB09F7089D45}" srcOrd="0" destOrd="0" presId="urn:microsoft.com/office/officeart/2005/8/layout/chevron2"/>
    <dgm:cxn modelId="{D989742D-DBAD-4EF8-8EB7-FDC9E75C4BA5}" type="presParOf" srcId="{22857F44-CFB0-48C6-9175-3ED79C26EA8F}" destId="{107A6D30-A910-48CB-8B36-189AE1767F08}" srcOrd="0" destOrd="0" presId="urn:microsoft.com/office/officeart/2005/8/layout/chevron2"/>
    <dgm:cxn modelId="{C99ECE29-339E-46FF-A854-0CCA2E828B9C}" type="presParOf" srcId="{107A6D30-A910-48CB-8B36-189AE1767F08}" destId="{06F83534-106A-4E26-8DDC-E1374266110F}" srcOrd="0" destOrd="0" presId="urn:microsoft.com/office/officeart/2005/8/layout/chevron2"/>
    <dgm:cxn modelId="{96205A2F-CF34-48E2-935B-71AA685EE3CE}" type="presParOf" srcId="{107A6D30-A910-48CB-8B36-189AE1767F08}" destId="{9566EC8A-213F-4A9E-99CA-A115491425BC}" srcOrd="1" destOrd="0" presId="urn:microsoft.com/office/officeart/2005/8/layout/chevron2"/>
    <dgm:cxn modelId="{EC4A1064-7542-4476-9F36-FE5848024897}" type="presParOf" srcId="{22857F44-CFB0-48C6-9175-3ED79C26EA8F}" destId="{98AAE24F-1EC1-420A-9CF1-398FD27D17DC}" srcOrd="1" destOrd="0" presId="urn:microsoft.com/office/officeart/2005/8/layout/chevron2"/>
    <dgm:cxn modelId="{57909A45-5C2A-41F1-B972-642F7F69DC90}" type="presParOf" srcId="{22857F44-CFB0-48C6-9175-3ED79C26EA8F}" destId="{F7948F46-28BF-4784-8F20-EC59FE8591EC}" srcOrd="2" destOrd="0" presId="urn:microsoft.com/office/officeart/2005/8/layout/chevron2"/>
    <dgm:cxn modelId="{6C5304E2-04E2-4FE2-91E0-2E5EC861A554}" type="presParOf" srcId="{F7948F46-28BF-4784-8F20-EC59FE8591EC}" destId="{E5A37C35-9659-482E-B4BE-059F1E793A49}" srcOrd="0" destOrd="0" presId="urn:microsoft.com/office/officeart/2005/8/layout/chevron2"/>
    <dgm:cxn modelId="{B9AA070A-EA24-4F71-A262-246FBAAC77F2}" type="presParOf" srcId="{F7948F46-28BF-4784-8F20-EC59FE8591EC}" destId="{5BD3FCE1-89C4-4B0F-A4BA-EA88719203E0}" srcOrd="1" destOrd="0" presId="urn:microsoft.com/office/officeart/2005/8/layout/chevron2"/>
    <dgm:cxn modelId="{52BF5306-672A-4A52-A72F-4C31EE823A28}" type="presParOf" srcId="{22857F44-CFB0-48C6-9175-3ED79C26EA8F}" destId="{812C720F-91D0-48BC-A155-FBC23E546168}" srcOrd="3" destOrd="0" presId="urn:microsoft.com/office/officeart/2005/8/layout/chevron2"/>
    <dgm:cxn modelId="{D5E072D0-BC3D-4FF0-9CE0-A513C95D8798}" type="presParOf" srcId="{22857F44-CFB0-48C6-9175-3ED79C26EA8F}" destId="{0AE6A4CB-C840-4DD2-B143-A969C8CE2EE5}" srcOrd="4" destOrd="0" presId="urn:microsoft.com/office/officeart/2005/8/layout/chevron2"/>
    <dgm:cxn modelId="{23E08C6F-9A17-4EBA-BF21-FA9F302C98A5}" type="presParOf" srcId="{0AE6A4CB-C840-4DD2-B143-A969C8CE2EE5}" destId="{120B56B7-4508-4476-960C-18879EEAA115}" srcOrd="0" destOrd="0" presId="urn:microsoft.com/office/officeart/2005/8/layout/chevron2"/>
    <dgm:cxn modelId="{A863DA7F-FB5A-4BB7-BC2F-C2D9B63F9D92}" type="presParOf" srcId="{0AE6A4CB-C840-4DD2-B143-A969C8CE2EE5}" destId="{B7265210-9614-4B15-AA97-0588F255E1D3}" srcOrd="1" destOrd="0" presId="urn:microsoft.com/office/officeart/2005/8/layout/chevron2"/>
    <dgm:cxn modelId="{EEC7136F-8D34-417A-8962-AD677D191541}" type="presParOf" srcId="{22857F44-CFB0-48C6-9175-3ED79C26EA8F}" destId="{7970F120-F860-4127-B5CF-A570B4178820}" srcOrd="5" destOrd="0" presId="urn:microsoft.com/office/officeart/2005/8/layout/chevron2"/>
    <dgm:cxn modelId="{6E1B9942-ED1A-43F7-B131-3BA262DAFE17}" type="presParOf" srcId="{22857F44-CFB0-48C6-9175-3ED79C26EA8F}" destId="{9AD9B540-DDE9-4FEE-A576-4248D0353901}" srcOrd="6" destOrd="0" presId="urn:microsoft.com/office/officeart/2005/8/layout/chevron2"/>
    <dgm:cxn modelId="{B0D03468-22C2-4380-9989-CA0D5FE6ACB0}" type="presParOf" srcId="{9AD9B540-DDE9-4FEE-A576-4248D0353901}" destId="{F18428EF-A5BA-4E12-884C-E5B8E616A365}" srcOrd="0" destOrd="0" presId="urn:microsoft.com/office/officeart/2005/8/layout/chevron2"/>
    <dgm:cxn modelId="{ACB01562-5EB4-4F6C-B06F-3468E1B6F10E}" type="presParOf" srcId="{9AD9B540-DDE9-4FEE-A576-4248D0353901}" destId="{7386FE9C-17CD-4C80-BD88-CE07D692C008}" srcOrd="1" destOrd="0" presId="urn:microsoft.com/office/officeart/2005/8/layout/chevron2"/>
    <dgm:cxn modelId="{2C2813CA-1833-4A80-B4C0-AB6492062BBB}" type="presParOf" srcId="{22857F44-CFB0-48C6-9175-3ED79C26EA8F}" destId="{A89C8A09-BF0F-4654-B5EC-156D12502715}" srcOrd="7" destOrd="0" presId="urn:microsoft.com/office/officeart/2005/8/layout/chevron2"/>
    <dgm:cxn modelId="{65AF3535-2EE8-4F95-8973-636D96A55F68}" type="presParOf" srcId="{22857F44-CFB0-48C6-9175-3ED79C26EA8F}" destId="{56F4E9A0-7869-4D1D-B86A-8D750F13B92E}" srcOrd="8" destOrd="0" presId="urn:microsoft.com/office/officeart/2005/8/layout/chevron2"/>
    <dgm:cxn modelId="{60651809-B670-432A-B156-FCF11DA3475F}" type="presParOf" srcId="{56F4E9A0-7869-4D1D-B86A-8D750F13B92E}" destId="{FE2D65BC-80FE-496B-9BB8-7F4EE3A3BBE6}" srcOrd="0" destOrd="0" presId="urn:microsoft.com/office/officeart/2005/8/layout/chevron2"/>
    <dgm:cxn modelId="{E4817A3C-006F-461A-9A61-0D680FB25A04}" type="presParOf" srcId="{56F4E9A0-7869-4D1D-B86A-8D750F13B92E}" destId="{ED689037-8C17-4CF1-8B7E-6381DCA792F3}" srcOrd="1" destOrd="0" presId="urn:microsoft.com/office/officeart/2005/8/layout/chevron2"/>
    <dgm:cxn modelId="{B29B15C1-1655-4A83-B9A9-170A26B30163}" type="presParOf" srcId="{22857F44-CFB0-48C6-9175-3ED79C26EA8F}" destId="{62F62613-A4E4-4EBB-A773-6A60C1EEE5C2}" srcOrd="9" destOrd="0" presId="urn:microsoft.com/office/officeart/2005/8/layout/chevron2"/>
    <dgm:cxn modelId="{CA45E7E6-4421-4936-A69A-95E5D569828B}" type="presParOf" srcId="{22857F44-CFB0-48C6-9175-3ED79C26EA8F}" destId="{ED68BDA8-EBD2-441B-99ED-ECC8852428FC}" srcOrd="10" destOrd="0" presId="urn:microsoft.com/office/officeart/2005/8/layout/chevron2"/>
    <dgm:cxn modelId="{7B76B245-F0CC-4055-BA77-92D9B475C533}" type="presParOf" srcId="{ED68BDA8-EBD2-441B-99ED-ECC8852428FC}" destId="{8367D711-9D27-42DB-8360-70C41C2B6A1C}" srcOrd="0" destOrd="0" presId="urn:microsoft.com/office/officeart/2005/8/layout/chevron2"/>
    <dgm:cxn modelId="{76D42537-B31E-4659-949D-77A63EEF4C21}" type="presParOf" srcId="{ED68BDA8-EBD2-441B-99ED-ECC8852428FC}" destId="{40D1801C-DC5C-40E8-B204-DE7A95997AD4}" srcOrd="1" destOrd="0" presId="urn:microsoft.com/office/officeart/2005/8/layout/chevron2"/>
    <dgm:cxn modelId="{E0DA8E21-8153-4F04-BB6A-2B04CD80C105}" type="presParOf" srcId="{22857F44-CFB0-48C6-9175-3ED79C26EA8F}" destId="{D5EDA3D1-6A0B-4DA9-AE27-DE5162C7B606}" srcOrd="11" destOrd="0" presId="urn:microsoft.com/office/officeart/2005/8/layout/chevron2"/>
    <dgm:cxn modelId="{6683A59F-081C-4765-914D-7A96280F059F}" type="presParOf" srcId="{22857F44-CFB0-48C6-9175-3ED79C26EA8F}" destId="{3164C8B8-1864-4D31-B453-1A91204D3256}" srcOrd="12" destOrd="0" presId="urn:microsoft.com/office/officeart/2005/8/layout/chevron2"/>
    <dgm:cxn modelId="{436F6718-907C-4E71-8F05-00C565A7F212}" type="presParOf" srcId="{3164C8B8-1864-4D31-B453-1A91204D3256}" destId="{8A65B3E7-D8F1-4B5B-B64D-DAB5BBC4D645}" srcOrd="0" destOrd="0" presId="urn:microsoft.com/office/officeart/2005/8/layout/chevron2"/>
    <dgm:cxn modelId="{3432520B-E33D-47E6-B185-8C3BCA7079FC}" type="presParOf" srcId="{3164C8B8-1864-4D31-B453-1A91204D3256}" destId="{A95C672C-3A4B-4F8A-89D7-9C4BD0B120F1}" srcOrd="1" destOrd="0" presId="urn:microsoft.com/office/officeart/2005/8/layout/chevron2"/>
    <dgm:cxn modelId="{4AE12A91-FE6F-42F8-B57F-93E1D8D07534}" type="presParOf" srcId="{22857F44-CFB0-48C6-9175-3ED79C26EA8F}" destId="{31C6A47B-D628-44EA-ACCF-006A52C0D13C}" srcOrd="13" destOrd="0" presId="urn:microsoft.com/office/officeart/2005/8/layout/chevron2"/>
    <dgm:cxn modelId="{7082EE74-4967-4975-BD5F-28B5EAD8F8F4}" type="presParOf" srcId="{22857F44-CFB0-48C6-9175-3ED79C26EA8F}" destId="{586A8AE2-2BDD-49A8-B9CF-44575C737CAD}" srcOrd="14" destOrd="0" presId="urn:microsoft.com/office/officeart/2005/8/layout/chevron2"/>
    <dgm:cxn modelId="{4393EEBF-2506-4D42-A0C0-FC8BE6924DD0}" type="presParOf" srcId="{586A8AE2-2BDD-49A8-B9CF-44575C737CAD}" destId="{6905A9E7-BB68-4E39-AB66-FB09F7089D45}" srcOrd="0" destOrd="0" presId="urn:microsoft.com/office/officeart/2005/8/layout/chevron2"/>
    <dgm:cxn modelId="{9CF84386-5982-45F6-8A8F-7A864E3BE576}" type="presParOf" srcId="{586A8AE2-2BDD-49A8-B9CF-44575C737CAD}" destId="{9B4F8C27-5C83-4C12-AEA6-69D8D619D7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F83534-106A-4E26-8DDC-E1374266110F}">
      <dsp:nvSpPr>
        <dsp:cNvPr id="0" name=""/>
        <dsp:cNvSpPr/>
      </dsp:nvSpPr>
      <dsp:spPr>
        <a:xfrm rot="5400000">
          <a:off x="-110660" y="112468"/>
          <a:ext cx="729819" cy="508497"/>
        </a:xfrm>
        <a:prstGeom prst="chevron">
          <a:avLst/>
        </a:prstGeom>
        <a:gradFill flip="none" rotWithShape="0">
          <a:gsLst>
            <a:gs pos="0">
              <a:srgbClr val="009999">
                <a:tint val="66000"/>
                <a:satMod val="160000"/>
              </a:srgbClr>
            </a:gs>
            <a:gs pos="50000">
              <a:srgbClr val="009999">
                <a:tint val="44500"/>
                <a:satMod val="160000"/>
              </a:srgbClr>
            </a:gs>
            <a:gs pos="100000">
              <a:srgbClr val="009999">
                <a:tint val="23500"/>
                <a:satMod val="160000"/>
              </a:srgbClr>
            </a:gs>
          </a:gsLst>
          <a:lin ang="8100000" scaled="1"/>
          <a:tileRect/>
        </a:gradFill>
        <a:ln w="25400" cap="flat" cmpd="sng" algn="ctr">
          <a:solidFill>
            <a:srgbClr val="00B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.</a:t>
          </a:r>
          <a:endParaRPr lang="es-MX" sz="1400" kern="1200" dirty="0"/>
        </a:p>
      </dsp:txBody>
      <dsp:txXfrm rot="5400000">
        <a:off x="-110660" y="112468"/>
        <a:ext cx="729819" cy="508497"/>
      </dsp:txXfrm>
    </dsp:sp>
    <dsp:sp modelId="{9566EC8A-213F-4A9E-99CA-A115491425BC}">
      <dsp:nvSpPr>
        <dsp:cNvPr id="0" name=""/>
        <dsp:cNvSpPr/>
      </dsp:nvSpPr>
      <dsp:spPr>
        <a:xfrm rot="5400000">
          <a:off x="4210694" y="-3700389"/>
          <a:ext cx="475570" cy="7879964"/>
        </a:xfrm>
        <a:prstGeom prst="round2SameRect">
          <a:avLst/>
        </a:prstGeom>
        <a:noFill/>
        <a:ln w="25400" cap="flat" cmpd="sng" algn="ctr">
          <a:solidFill>
            <a:srgbClr val="00B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latin typeface="Arial" pitchFamily="34" charset="0"/>
              <a:cs typeface="Arial" pitchFamily="34" charset="0"/>
            </a:rPr>
            <a:t>	Elaborar un Programa Estatal de Trabajo de la Cruzada. </a:t>
          </a:r>
          <a:endParaRPr lang="es-MX" sz="1200" kern="1200" dirty="0"/>
        </a:p>
      </dsp:txBody>
      <dsp:txXfrm rot="5400000">
        <a:off x="4210694" y="-3700389"/>
        <a:ext cx="475570" cy="7879964"/>
      </dsp:txXfrm>
    </dsp:sp>
    <dsp:sp modelId="{E5A37C35-9659-482E-B4BE-059F1E793A49}">
      <dsp:nvSpPr>
        <dsp:cNvPr id="0" name=""/>
        <dsp:cNvSpPr/>
      </dsp:nvSpPr>
      <dsp:spPr>
        <a:xfrm rot="5400000">
          <a:off x="-110660" y="768919"/>
          <a:ext cx="729819" cy="508497"/>
        </a:xfrm>
        <a:prstGeom prst="chevron">
          <a:avLst/>
        </a:prstGeom>
        <a:gradFill flip="none" rotWithShape="0">
          <a:gsLst>
            <a:gs pos="0">
              <a:srgbClr val="009999">
                <a:tint val="66000"/>
                <a:satMod val="160000"/>
              </a:srgbClr>
            </a:gs>
            <a:gs pos="50000">
              <a:srgbClr val="009999">
                <a:tint val="44500"/>
                <a:satMod val="160000"/>
              </a:srgbClr>
            </a:gs>
            <a:gs pos="100000">
              <a:srgbClr val="009999">
                <a:tint val="23500"/>
                <a:satMod val="160000"/>
              </a:srgbClr>
            </a:gs>
          </a:gsLst>
          <a:lin ang="8100000" scaled="1"/>
          <a:tileRect/>
        </a:gradFill>
        <a:ln w="25400" cap="flat" cmpd="sng" algn="ctr">
          <a:solidFill>
            <a:srgbClr val="00B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.</a:t>
          </a:r>
          <a:endParaRPr lang="es-MX" sz="1400" kern="1200" dirty="0"/>
        </a:p>
      </dsp:txBody>
      <dsp:txXfrm rot="5400000">
        <a:off x="-110660" y="768919"/>
        <a:ext cx="729819" cy="508497"/>
      </dsp:txXfrm>
    </dsp:sp>
    <dsp:sp modelId="{5BD3FCE1-89C4-4B0F-A4BA-EA88719203E0}">
      <dsp:nvSpPr>
        <dsp:cNvPr id="0" name=""/>
        <dsp:cNvSpPr/>
      </dsp:nvSpPr>
      <dsp:spPr>
        <a:xfrm rot="5400000">
          <a:off x="4205651" y="-1045539"/>
          <a:ext cx="475570" cy="7879964"/>
        </a:xfrm>
        <a:prstGeom prst="round2SameRect">
          <a:avLst/>
        </a:prstGeom>
        <a:noFill/>
        <a:ln w="25400" cap="flat" cmpd="sng" algn="ctr">
          <a:solidFill>
            <a:srgbClr val="00B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latin typeface="Arial" pitchFamily="34" charset="0"/>
              <a:cs typeface="Arial" pitchFamily="34" charset="0"/>
            </a:rPr>
            <a:t>Coordinar y operar el mecanismo de control, monitoreo y evaluación del plan de trabajo de la CNCH, así como coadyuvar al oportuno cumplimiento de sus objetivos y metas globales.</a:t>
          </a:r>
          <a:endParaRPr lang="es-MX" sz="1200" kern="1200" dirty="0"/>
        </a:p>
      </dsp:txBody>
      <dsp:txXfrm rot="5400000">
        <a:off x="4205651" y="-1045539"/>
        <a:ext cx="475570" cy="7879964"/>
      </dsp:txXfrm>
    </dsp:sp>
    <dsp:sp modelId="{120B56B7-4508-4476-960C-18879EEAA115}">
      <dsp:nvSpPr>
        <dsp:cNvPr id="0" name=""/>
        <dsp:cNvSpPr/>
      </dsp:nvSpPr>
      <dsp:spPr>
        <a:xfrm rot="5400000">
          <a:off x="-110660" y="1425370"/>
          <a:ext cx="729819" cy="508497"/>
        </a:xfrm>
        <a:prstGeom prst="chevron">
          <a:avLst/>
        </a:prstGeom>
        <a:gradFill flip="none" rotWithShape="0">
          <a:gsLst>
            <a:gs pos="0">
              <a:srgbClr val="00A29E">
                <a:tint val="66000"/>
                <a:satMod val="160000"/>
              </a:srgbClr>
            </a:gs>
            <a:gs pos="50000">
              <a:srgbClr val="00A29E">
                <a:tint val="44500"/>
                <a:satMod val="160000"/>
              </a:srgbClr>
            </a:gs>
            <a:gs pos="100000">
              <a:srgbClr val="00A29E">
                <a:tint val="23500"/>
                <a:satMod val="160000"/>
              </a:srgbClr>
            </a:gs>
          </a:gsLst>
          <a:lin ang="2700000" scaled="1"/>
          <a:tileRect/>
        </a:gradFill>
        <a:ln w="25400" cap="flat" cmpd="sng" algn="ctr">
          <a:solidFill>
            <a:srgbClr val="00B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/>
        </a:p>
      </dsp:txBody>
      <dsp:txXfrm rot="5400000">
        <a:off x="-110660" y="1425370"/>
        <a:ext cx="729819" cy="508497"/>
      </dsp:txXfrm>
    </dsp:sp>
    <dsp:sp modelId="{B7265210-9614-4B15-AA97-0588F255E1D3}">
      <dsp:nvSpPr>
        <dsp:cNvPr id="0" name=""/>
        <dsp:cNvSpPr/>
      </dsp:nvSpPr>
      <dsp:spPr>
        <a:xfrm rot="5400000">
          <a:off x="4210694" y="-2387487"/>
          <a:ext cx="475570" cy="7879964"/>
        </a:xfrm>
        <a:prstGeom prst="round2SameRect">
          <a:avLst/>
        </a:prstGeom>
        <a:noFill/>
        <a:ln w="25400" cap="flat" cmpd="sng" algn="ctr">
          <a:solidFill>
            <a:srgbClr val="00B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428EF-A5BA-4E12-884C-E5B8E616A365}">
      <dsp:nvSpPr>
        <dsp:cNvPr id="0" name=""/>
        <dsp:cNvSpPr/>
      </dsp:nvSpPr>
      <dsp:spPr>
        <a:xfrm rot="5400000">
          <a:off x="-110660" y="2081821"/>
          <a:ext cx="729819" cy="508497"/>
        </a:xfrm>
        <a:prstGeom prst="chevron">
          <a:avLst/>
        </a:prstGeom>
        <a:gradFill flip="none" rotWithShape="0">
          <a:gsLst>
            <a:gs pos="0">
              <a:srgbClr val="00A29E">
                <a:tint val="66000"/>
                <a:satMod val="160000"/>
              </a:srgbClr>
            </a:gs>
            <a:gs pos="50000">
              <a:srgbClr val="00A29E">
                <a:tint val="44500"/>
                <a:satMod val="160000"/>
              </a:srgbClr>
            </a:gs>
            <a:gs pos="100000">
              <a:srgbClr val="00A29E">
                <a:tint val="23500"/>
                <a:satMod val="160000"/>
              </a:srgbClr>
            </a:gs>
          </a:gsLst>
          <a:lin ang="2700000" scaled="1"/>
          <a:tileRect/>
        </a:gradFill>
        <a:ln w="25400" cap="flat" cmpd="sng" algn="ctr">
          <a:solidFill>
            <a:srgbClr val="00B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/>
        </a:p>
      </dsp:txBody>
      <dsp:txXfrm rot="5400000">
        <a:off x="-110660" y="2081821"/>
        <a:ext cx="729819" cy="508497"/>
      </dsp:txXfrm>
    </dsp:sp>
    <dsp:sp modelId="{7386FE9C-17CD-4C80-BD88-CE07D692C008}">
      <dsp:nvSpPr>
        <dsp:cNvPr id="0" name=""/>
        <dsp:cNvSpPr/>
      </dsp:nvSpPr>
      <dsp:spPr>
        <a:xfrm rot="5400000">
          <a:off x="4210694" y="-1731036"/>
          <a:ext cx="475570" cy="7879964"/>
        </a:xfrm>
        <a:prstGeom prst="round2SameRect">
          <a:avLst/>
        </a:prstGeom>
        <a:noFill/>
        <a:ln w="25400" cap="flat" cmpd="sng" algn="ctr">
          <a:solidFill>
            <a:srgbClr val="00B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D65BC-80FE-496B-9BB8-7F4EE3A3BBE6}">
      <dsp:nvSpPr>
        <dsp:cNvPr id="0" name=""/>
        <dsp:cNvSpPr/>
      </dsp:nvSpPr>
      <dsp:spPr>
        <a:xfrm rot="5400000">
          <a:off x="-110660" y="2738272"/>
          <a:ext cx="729819" cy="508497"/>
        </a:xfrm>
        <a:prstGeom prst="chevron">
          <a:avLst/>
        </a:prstGeom>
        <a:gradFill flip="none" rotWithShape="0">
          <a:gsLst>
            <a:gs pos="0">
              <a:srgbClr val="00A29E">
                <a:tint val="66000"/>
                <a:satMod val="160000"/>
              </a:srgbClr>
            </a:gs>
            <a:gs pos="50000">
              <a:srgbClr val="00A29E">
                <a:tint val="44500"/>
                <a:satMod val="160000"/>
              </a:srgbClr>
            </a:gs>
            <a:gs pos="100000">
              <a:srgbClr val="00A29E">
                <a:tint val="23500"/>
                <a:satMod val="160000"/>
              </a:srgbClr>
            </a:gs>
          </a:gsLst>
          <a:lin ang="2700000" scaled="1"/>
          <a:tileRect/>
        </a:gradFill>
        <a:ln w="25400" cap="flat" cmpd="sng" algn="ctr">
          <a:solidFill>
            <a:srgbClr val="00B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/>
        </a:p>
      </dsp:txBody>
      <dsp:txXfrm rot="5400000">
        <a:off x="-110660" y="2738272"/>
        <a:ext cx="729819" cy="508497"/>
      </dsp:txXfrm>
    </dsp:sp>
    <dsp:sp modelId="{ED689037-8C17-4CF1-8B7E-6381DCA792F3}">
      <dsp:nvSpPr>
        <dsp:cNvPr id="0" name=""/>
        <dsp:cNvSpPr/>
      </dsp:nvSpPr>
      <dsp:spPr>
        <a:xfrm rot="5400000">
          <a:off x="4210694" y="-3012072"/>
          <a:ext cx="475570" cy="7879964"/>
        </a:xfrm>
        <a:prstGeom prst="round2SameRect">
          <a:avLst/>
        </a:prstGeom>
        <a:noFill/>
        <a:ln w="25400" cap="flat" cmpd="sng" algn="ctr">
          <a:solidFill>
            <a:srgbClr val="00B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7D711-9D27-42DB-8360-70C41C2B6A1C}">
      <dsp:nvSpPr>
        <dsp:cNvPr id="0" name=""/>
        <dsp:cNvSpPr/>
      </dsp:nvSpPr>
      <dsp:spPr>
        <a:xfrm rot="5400000">
          <a:off x="-110660" y="3394723"/>
          <a:ext cx="729819" cy="508497"/>
        </a:xfrm>
        <a:prstGeom prst="chevron">
          <a:avLst/>
        </a:prstGeom>
        <a:gradFill flip="none" rotWithShape="0">
          <a:gsLst>
            <a:gs pos="0">
              <a:srgbClr val="00A29E">
                <a:tint val="66000"/>
                <a:satMod val="160000"/>
              </a:srgbClr>
            </a:gs>
            <a:gs pos="50000">
              <a:srgbClr val="00A29E">
                <a:tint val="44500"/>
                <a:satMod val="160000"/>
              </a:srgbClr>
            </a:gs>
            <a:gs pos="100000">
              <a:srgbClr val="00A29E">
                <a:tint val="23500"/>
                <a:satMod val="160000"/>
              </a:srgbClr>
            </a:gs>
          </a:gsLst>
          <a:lin ang="2700000" scaled="1"/>
          <a:tileRect/>
        </a:gradFill>
        <a:ln w="25400" cap="flat" cmpd="sng" algn="ctr">
          <a:solidFill>
            <a:srgbClr val="00B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/>
        </a:p>
      </dsp:txBody>
      <dsp:txXfrm rot="5400000">
        <a:off x="-110660" y="3394723"/>
        <a:ext cx="729819" cy="508497"/>
      </dsp:txXfrm>
    </dsp:sp>
    <dsp:sp modelId="{40D1801C-DC5C-40E8-B204-DE7A95997AD4}">
      <dsp:nvSpPr>
        <dsp:cNvPr id="0" name=""/>
        <dsp:cNvSpPr/>
      </dsp:nvSpPr>
      <dsp:spPr>
        <a:xfrm rot="5400000">
          <a:off x="4210694" y="-1052111"/>
          <a:ext cx="475570" cy="7879964"/>
        </a:xfrm>
        <a:prstGeom prst="round2SameRect">
          <a:avLst/>
        </a:prstGeom>
        <a:noFill/>
        <a:ln w="25400" cap="flat" cmpd="sng" algn="ctr">
          <a:solidFill>
            <a:srgbClr val="00B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5B3E7-D8F1-4B5B-B64D-DAB5BBC4D645}">
      <dsp:nvSpPr>
        <dsp:cNvPr id="0" name=""/>
        <dsp:cNvSpPr/>
      </dsp:nvSpPr>
      <dsp:spPr>
        <a:xfrm rot="5400000">
          <a:off x="-110660" y="4051174"/>
          <a:ext cx="729819" cy="508497"/>
        </a:xfrm>
        <a:prstGeom prst="chevron">
          <a:avLst/>
        </a:prstGeom>
        <a:gradFill flip="none" rotWithShape="0">
          <a:gsLst>
            <a:gs pos="0">
              <a:srgbClr val="009999">
                <a:tint val="66000"/>
                <a:satMod val="160000"/>
              </a:srgbClr>
            </a:gs>
            <a:gs pos="50000">
              <a:srgbClr val="009999">
                <a:tint val="44500"/>
                <a:satMod val="160000"/>
              </a:srgbClr>
            </a:gs>
            <a:gs pos="100000">
              <a:srgbClr val="009999">
                <a:tint val="23500"/>
                <a:satMod val="160000"/>
              </a:srgbClr>
            </a:gs>
          </a:gsLst>
          <a:lin ang="8100000" scaled="1"/>
          <a:tileRect/>
        </a:gradFill>
        <a:ln w="25400" cap="flat" cmpd="sng" algn="ctr">
          <a:solidFill>
            <a:srgbClr val="00B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.</a:t>
          </a:r>
          <a:endParaRPr lang="es-MX" sz="1400" kern="1200" dirty="0"/>
        </a:p>
      </dsp:txBody>
      <dsp:txXfrm rot="5400000">
        <a:off x="-110660" y="4051174"/>
        <a:ext cx="729819" cy="508497"/>
      </dsp:txXfrm>
    </dsp:sp>
    <dsp:sp modelId="{A95C672C-3A4B-4F8A-89D7-9C4BD0B120F1}">
      <dsp:nvSpPr>
        <dsp:cNvPr id="0" name=""/>
        <dsp:cNvSpPr/>
      </dsp:nvSpPr>
      <dsp:spPr>
        <a:xfrm rot="5400000">
          <a:off x="4205809" y="293394"/>
          <a:ext cx="475570" cy="7843322"/>
        </a:xfrm>
        <a:prstGeom prst="round2SameRect">
          <a:avLst/>
        </a:prstGeom>
        <a:noFill/>
        <a:ln w="25400" cap="flat" cmpd="sng" algn="ctr">
          <a:solidFill>
            <a:srgbClr val="00B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Sesionar de manera ordinaria cada tres meses previo a la Comisión Intersecretarial Nacional.</a:t>
          </a:r>
          <a:endParaRPr lang="es-MX" sz="1200" kern="1200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5400000">
        <a:off x="4205809" y="293394"/>
        <a:ext cx="475570" cy="7843322"/>
      </dsp:txXfrm>
    </dsp:sp>
    <dsp:sp modelId="{6905A9E7-BB68-4E39-AB66-FB09F7089D45}">
      <dsp:nvSpPr>
        <dsp:cNvPr id="0" name=""/>
        <dsp:cNvSpPr/>
      </dsp:nvSpPr>
      <dsp:spPr>
        <a:xfrm rot="5400000">
          <a:off x="-94147" y="4710615"/>
          <a:ext cx="729819" cy="506133"/>
        </a:xfrm>
        <a:prstGeom prst="chevron">
          <a:avLst/>
        </a:prstGeom>
        <a:noFill/>
        <a:ln w="25400" cap="flat" cmpd="sng" algn="ctr">
          <a:solidFill>
            <a:srgbClr val="00B4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5400000">
        <a:off x="-94147" y="4710615"/>
        <a:ext cx="729819" cy="506133"/>
      </dsp:txXfrm>
    </dsp:sp>
    <dsp:sp modelId="{9B4F8C27-5C83-4C12-AEA6-69D8D619D7EF}">
      <dsp:nvSpPr>
        <dsp:cNvPr id="0" name=""/>
        <dsp:cNvSpPr/>
      </dsp:nvSpPr>
      <dsp:spPr>
        <a:xfrm rot="5400000">
          <a:off x="4210694" y="-389828"/>
          <a:ext cx="475570" cy="787996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68C6A-49EF-44BF-A835-E81C78CAE476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178FA-BEAA-443F-A41D-3E2E046BF12C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73666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BD66B8-27A3-4C58-A818-E95236D6A7DD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9E0EEA-28AA-4539-9D40-EFB96BB11E70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89602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0EEA-28AA-4539-9D40-EFB96BB11E70}" type="slidenum">
              <a:rPr lang="es-MX" smtClean="0"/>
              <a:pPr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57475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0504D50-E015-4DB6-AA77-CD2FABF711B5}" type="slidenum">
              <a:rPr lang="es-MX" sz="1200" smtClean="0"/>
              <a:pPr eaLnBrk="1" hangingPunct="1"/>
              <a:t>9</a:t>
            </a:fld>
            <a:endParaRPr lang="es-MX" sz="12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ítulo y objetos">
    <p:bg>
      <p:bgPr>
        <a:solidFill>
          <a:schemeClr val="bg1">
            <a:lumMod val="85000"/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55576" y="836712"/>
            <a:ext cx="7848872" cy="689719"/>
          </a:xfrm>
        </p:spPr>
        <p:txBody>
          <a:bodyPr>
            <a:noAutofit/>
          </a:bodyPr>
          <a:lstStyle>
            <a:lvl1pPr algn="ctr">
              <a:defRPr lang="es-MX" sz="2400" b="1" kern="1200" dirty="0">
                <a:solidFill>
                  <a:srgbClr val="A6A6A6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9" name="Imagen 2" descr="pleca_acu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42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85362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899882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039177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" descr="portada_acu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0984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55576" y="836712"/>
            <a:ext cx="7848872" cy="689719"/>
          </a:xfrm>
        </p:spPr>
        <p:txBody>
          <a:bodyPr>
            <a:noAutofit/>
          </a:bodyPr>
          <a:lstStyle>
            <a:lvl1pPr algn="ctr">
              <a:defRPr lang="es-MX" sz="2400" b="1" kern="1200" dirty="0">
                <a:solidFill>
                  <a:srgbClr val="A6A6A6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pic>
        <p:nvPicPr>
          <p:cNvPr id="8" name="Imagen 2" descr="pleca_acu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0773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55576" y="836712"/>
            <a:ext cx="7848872" cy="689719"/>
          </a:xfrm>
        </p:spPr>
        <p:txBody>
          <a:bodyPr>
            <a:noAutofit/>
          </a:bodyPr>
          <a:lstStyle>
            <a:lvl1pPr algn="ctr">
              <a:defRPr lang="es-MX" sz="2400" b="1" kern="1200" dirty="0">
                <a:solidFill>
                  <a:srgbClr val="A6A6A6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8" name="Imagen 2" descr="pleca_acu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0773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55576" y="836712"/>
            <a:ext cx="7848872" cy="689719"/>
          </a:xfrm>
        </p:spPr>
        <p:txBody>
          <a:bodyPr>
            <a:noAutofit/>
          </a:bodyPr>
          <a:lstStyle>
            <a:lvl1pPr algn="ctr">
              <a:defRPr lang="es-MX" sz="2400" b="1" kern="1200" dirty="0">
                <a:solidFill>
                  <a:srgbClr val="A6A6A6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8" name="Imagen 2" descr="pleca_acu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0773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55576" y="836712"/>
            <a:ext cx="7848872" cy="689719"/>
          </a:xfrm>
        </p:spPr>
        <p:txBody>
          <a:bodyPr>
            <a:noAutofit/>
          </a:bodyPr>
          <a:lstStyle>
            <a:lvl1pPr algn="ctr">
              <a:defRPr lang="es-MX" sz="2400" b="1" kern="1200" dirty="0">
                <a:solidFill>
                  <a:srgbClr val="A6A6A6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8" name="Imagen 2" descr="pleca_acu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0773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55576" y="836712"/>
            <a:ext cx="7848872" cy="689719"/>
          </a:xfrm>
        </p:spPr>
        <p:txBody>
          <a:bodyPr>
            <a:noAutofit/>
          </a:bodyPr>
          <a:lstStyle>
            <a:lvl1pPr algn="ctr">
              <a:defRPr lang="es-MX" sz="2400" b="1" kern="1200" dirty="0">
                <a:solidFill>
                  <a:srgbClr val="A6A6A6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8" name="Imagen 2" descr="pleca_acu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0773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0082-0C33-43C8-BA1D-263C9937BDF3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2D7C-259D-4D86-A2F2-59C1E4C34536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321945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Agrupar 2"/>
          <p:cNvGrpSpPr/>
          <p:nvPr userDrawn="1"/>
        </p:nvGrpSpPr>
        <p:grpSpPr>
          <a:xfrm>
            <a:off x="1403648" y="3971215"/>
            <a:ext cx="6101570" cy="1690033"/>
            <a:chOff x="1565975" y="3250854"/>
            <a:chExt cx="6101570" cy="1690033"/>
          </a:xfrm>
        </p:grpSpPr>
        <p:sp>
          <p:nvSpPr>
            <p:cNvPr id="10" name="Rectángulo 4"/>
            <p:cNvSpPr/>
            <p:nvPr/>
          </p:nvSpPr>
          <p:spPr>
            <a:xfrm>
              <a:off x="1565975" y="3250854"/>
              <a:ext cx="6101570" cy="169003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Rectángulo 5"/>
            <p:cNvSpPr/>
            <p:nvPr/>
          </p:nvSpPr>
          <p:spPr>
            <a:xfrm>
              <a:off x="1690107" y="3360348"/>
              <a:ext cx="5872404" cy="14916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3" name="Rectángulo 13"/>
          <p:cNvSpPr/>
          <p:nvPr userDrawn="1"/>
        </p:nvSpPr>
        <p:spPr>
          <a:xfrm flipV="1">
            <a:off x="0" y="6763534"/>
            <a:ext cx="9144000" cy="94466"/>
          </a:xfrm>
          <a:prstGeom prst="rect">
            <a:avLst/>
          </a:prstGeom>
          <a:solidFill>
            <a:srgbClr val="CF231F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8000"/>
              </a:solidFill>
            </a:endParaRPr>
          </a:p>
        </p:txBody>
      </p:sp>
      <p:sp>
        <p:nvSpPr>
          <p:cNvPr id="14" name="Rectángulo 11"/>
          <p:cNvSpPr/>
          <p:nvPr userDrawn="1"/>
        </p:nvSpPr>
        <p:spPr>
          <a:xfrm flipV="1">
            <a:off x="0" y="0"/>
            <a:ext cx="9144000" cy="9446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6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120748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102796" cy="689719"/>
          </a:xfrm>
        </p:spPr>
        <p:txBody>
          <a:bodyPr>
            <a:noAutofit/>
          </a:bodyPr>
          <a:lstStyle>
            <a:lvl1pPr algn="just">
              <a:defRPr sz="1800">
                <a:latin typeface="Trajan Pro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996" y="116632"/>
            <a:ext cx="2476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8224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102796" cy="689719"/>
          </a:xfrm>
        </p:spPr>
        <p:txBody>
          <a:bodyPr>
            <a:noAutofit/>
          </a:bodyPr>
          <a:lstStyle>
            <a:lvl1pPr algn="just">
              <a:defRPr sz="1800">
                <a:latin typeface="Trajan Pro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996" y="116632"/>
            <a:ext cx="2476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4691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102796" cy="689719"/>
          </a:xfrm>
        </p:spPr>
        <p:txBody>
          <a:bodyPr>
            <a:noAutofit/>
          </a:bodyPr>
          <a:lstStyle>
            <a:lvl1pPr algn="just">
              <a:defRPr sz="1800">
                <a:latin typeface="Trajan Pro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996" y="116632"/>
            <a:ext cx="2476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8681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2439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55576" y="836712"/>
            <a:ext cx="7848872" cy="689719"/>
          </a:xfrm>
        </p:spPr>
        <p:txBody>
          <a:bodyPr>
            <a:noAutofit/>
          </a:bodyPr>
          <a:lstStyle>
            <a:lvl1pPr algn="ctr">
              <a:defRPr lang="es-MX" sz="2400" b="1" kern="1200" dirty="0">
                <a:solidFill>
                  <a:srgbClr val="A6A6A6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8" name="Imagen 2" descr="pleca_acu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3466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acu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5343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acu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3964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55576" y="836712"/>
            <a:ext cx="7848872" cy="689719"/>
          </a:xfrm>
        </p:spPr>
        <p:txBody>
          <a:bodyPr>
            <a:noAutofit/>
          </a:bodyPr>
          <a:lstStyle>
            <a:lvl1pPr algn="ctr">
              <a:defRPr lang="es-MX" sz="2400" b="1" kern="1200" dirty="0">
                <a:solidFill>
                  <a:srgbClr val="A6A6A6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8" name="Imagen 2" descr="pleca_acu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2102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morad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0686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morad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068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191404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morad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0686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morad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0686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morad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0686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morad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233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morad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233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morad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233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morad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233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morad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233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morad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233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morad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23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996" y="116632"/>
            <a:ext cx="2476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28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morad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233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morad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2333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morad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233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morad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233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acu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98928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pleca_morad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0417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55576" y="836712"/>
            <a:ext cx="7848872" cy="689719"/>
          </a:xfrm>
        </p:spPr>
        <p:txBody>
          <a:bodyPr>
            <a:noAutofit/>
          </a:bodyPr>
          <a:lstStyle>
            <a:lvl1pPr algn="ctr">
              <a:defRPr lang="es-MX" sz="2400" b="1" kern="1200" dirty="0">
                <a:solidFill>
                  <a:srgbClr val="A6A6A6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8" name="Imagen 2" descr="pleca_acu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576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82742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60254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26331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82533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22452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00861-196E-4920-804B-DEF4D947148F}" type="datetimeFigureOut">
              <a:rPr lang="es-MX" smtClean="0"/>
              <a:pPr/>
              <a:t>08/08/2013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B4D95-6324-4320-B72E-03619698490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34368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3" r:id="rId15"/>
    <p:sldLayoutId id="2147483865" r:id="rId16"/>
    <p:sldLayoutId id="2147483870" r:id="rId17"/>
    <p:sldLayoutId id="2147483884" r:id="rId18"/>
    <p:sldLayoutId id="2147483660" r:id="rId19"/>
    <p:sldLayoutId id="2147483794" r:id="rId20"/>
    <p:sldLayoutId id="2147483795" r:id="rId21"/>
    <p:sldLayoutId id="2147483796" r:id="rId22"/>
    <p:sldLayoutId id="2147483900" r:id="rId23"/>
    <p:sldLayoutId id="2147483911" r:id="rId24"/>
    <p:sldLayoutId id="2147483918" r:id="rId25"/>
    <p:sldLayoutId id="2147483919" r:id="rId26"/>
    <p:sldLayoutId id="2147483926" r:id="rId27"/>
    <p:sldLayoutId id="2147483931" r:id="rId28"/>
    <p:sldLayoutId id="2147483932" r:id="rId29"/>
    <p:sldLayoutId id="2147483933" r:id="rId30"/>
    <p:sldLayoutId id="2147483934" r:id="rId31"/>
    <p:sldLayoutId id="2147483936" r:id="rId32"/>
    <p:sldLayoutId id="2147483937" r:id="rId33"/>
    <p:sldLayoutId id="2147483938" r:id="rId34"/>
    <p:sldLayoutId id="2147483939" r:id="rId35"/>
    <p:sldLayoutId id="2147483940" r:id="rId36"/>
    <p:sldLayoutId id="2147483941" r:id="rId37"/>
    <p:sldLayoutId id="2147483942" r:id="rId38"/>
    <p:sldLayoutId id="2147483943" r:id="rId39"/>
    <p:sldLayoutId id="2147483944" r:id="rId40"/>
    <p:sldLayoutId id="2147483945" r:id="rId41"/>
    <p:sldLayoutId id="2147483946" r:id="rId42"/>
    <p:sldLayoutId id="2147483947" r:id="rId43"/>
    <p:sldLayoutId id="2147483948" r:id="rId44"/>
    <p:sldLayoutId id="2147483949" r:id="rId45"/>
    <p:sldLayoutId id="2147483953" r:id="rId4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wm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179512" y="3284984"/>
            <a:ext cx="8642350" cy="1872208"/>
          </a:xfrm>
        </p:spPr>
        <p:txBody>
          <a:bodyPr>
            <a:noAutofit/>
          </a:bodyPr>
          <a:lstStyle/>
          <a:p>
            <a:pPr algn="ctr"/>
            <a:endParaRPr lang="es-MX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sz="3600" b="1" cap="small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Cruzada Nacional contra el Hambre</a:t>
            </a:r>
          </a:p>
        </p:txBody>
      </p:sp>
    </p:spTree>
    <p:extLst>
      <p:ext uri="{BB962C8B-B14F-4D97-AF65-F5344CB8AC3E}">
        <p14:creationId xmlns:p14="http://schemas.microsoft.com/office/powerpoint/2010/main" xmlns="" val="21486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4456786"/>
              </p:ext>
            </p:extLst>
          </p:nvPr>
        </p:nvGraphicFramePr>
        <p:xfrm>
          <a:off x="250825" y="1951038"/>
          <a:ext cx="8642350" cy="4378325"/>
        </p:xfrm>
        <a:graphic>
          <a:graphicData uri="http://schemas.openxmlformats.org/drawingml/2006/table">
            <a:tbl>
              <a:tblPr/>
              <a:tblGrid>
                <a:gridCol w="1514475"/>
                <a:gridCol w="2519363"/>
                <a:gridCol w="1511300"/>
                <a:gridCol w="3097212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Indicador</a:t>
                      </a:r>
                    </a:p>
                  </a:txBody>
                  <a:tcPr marL="91444" marR="91444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Acciones que impactan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al indicador</a:t>
                      </a:r>
                    </a:p>
                  </a:txBody>
                  <a:tcPr marL="91444" marR="9144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Dependencias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que inciden</a:t>
                      </a:r>
                    </a:p>
                  </a:txBody>
                  <a:tcPr marL="91444" marR="91444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Metas Nacionales</a:t>
                      </a:r>
                    </a:p>
                  </a:txBody>
                  <a:tcPr marL="91444" marR="91444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856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Carencia por rezago educativo.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42.4 %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(3.1 millones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 personas).</a:t>
                      </a:r>
                    </a:p>
                  </a:txBody>
                  <a:tcPr marL="91444" marR="914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82563" marR="0" lvl="0" indent="-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Garantizar asistencia a un centro de educación formal de la población de 3 a 15 años.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82563" marR="0" lvl="0" indent="-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Certificación de la secundaria completa para la población que tiene de 16 a 20 años, nacidos a partir de 1982.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82563" marR="0" lvl="0" indent="-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Certificación de la primaria para la población que tiene 21 años y más, nacidos antes de 1982.</a:t>
                      </a:r>
                    </a:p>
                  </a:txBody>
                  <a:tcPr marL="91444" marR="914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INEA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Oportunidades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CDI (becas)</a:t>
                      </a:r>
                    </a:p>
                  </a:txBody>
                  <a:tcPr marL="91444" marR="914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Incorporar a la educación prescolar a 223,091 niñas y niños de 3 y 4 años que no asisten a esta.</a:t>
                      </a:r>
                    </a:p>
                    <a:p>
                      <a:pPr marL="176213" marR="0" lvl="0" indent="-1762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Incorporar a la educación primaria a 71,532 niñas y niños de 5 a 9 años que no asisten a esta.</a:t>
                      </a:r>
                    </a:p>
                    <a:p>
                      <a:pPr marL="176213" marR="0" lvl="0" indent="-1762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Incorporar a la educación secundaria a 158,472 niñas y niños de a 10 a 14 años que no asisten a esta.</a:t>
                      </a:r>
                    </a:p>
                    <a:p>
                      <a:pPr marL="176213" marR="0" lvl="0" indent="-1762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Certificar a 357,435 personas de entre 15 y 20 años que no tienen la secundaria completa.</a:t>
                      </a:r>
                    </a:p>
                    <a:p>
                      <a:pPr marL="176213" marR="0" lvl="0" indent="-1762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Certificar a 1,684,970 personas de entre 20 y 65 años que no tienen la primaria completa.</a:t>
                      </a:r>
                    </a:p>
                    <a:p>
                      <a:pPr marL="176213" marR="0" lvl="0" indent="-1762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76213" marR="0" lvl="0" indent="-1762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Abatir 83 % del rezago. Solo restarían las personas mayores de 65 años que no tienen la primaria completa.</a:t>
                      </a:r>
                    </a:p>
                  </a:txBody>
                  <a:tcPr marL="91444" marR="914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251520" y="3140968"/>
            <a:ext cx="432048" cy="432048"/>
          </a:xfrm>
          <a:prstGeom prst="ellipse">
            <a:avLst/>
          </a:prstGeom>
          <a:solidFill>
            <a:srgbClr val="0099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Arial"/>
                <a:cs typeface="Arial"/>
              </a:rPr>
              <a:t>3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9" name="5 Título"/>
          <p:cNvSpPr txBox="1">
            <a:spLocks/>
          </p:cNvSpPr>
          <p:nvPr/>
        </p:nvSpPr>
        <p:spPr>
          <a:xfrm>
            <a:off x="0" y="1206500"/>
            <a:ext cx="9144000" cy="46196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INDICADORES, ACCIONES, DEPENDENCIAS</a:t>
            </a:r>
            <a:endParaRPr lang="es-MX" sz="24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7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4663462"/>
              </p:ext>
            </p:extLst>
          </p:nvPr>
        </p:nvGraphicFramePr>
        <p:xfrm>
          <a:off x="250825" y="1951038"/>
          <a:ext cx="8642350" cy="3622743"/>
        </p:xfrm>
        <a:graphic>
          <a:graphicData uri="http://schemas.openxmlformats.org/drawingml/2006/table">
            <a:tbl>
              <a:tblPr/>
              <a:tblGrid>
                <a:gridCol w="1662113"/>
                <a:gridCol w="2287587"/>
                <a:gridCol w="1563688"/>
                <a:gridCol w="3128962"/>
              </a:tblGrid>
              <a:tr h="576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Indicador</a:t>
                      </a:r>
                    </a:p>
                  </a:txBody>
                  <a:tcPr marL="91444" marR="91444"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Acciones que impactan al indicador</a:t>
                      </a:r>
                    </a:p>
                  </a:txBody>
                  <a:tcPr marL="91444" marR="91444"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Dependencias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que inciden</a:t>
                      </a:r>
                    </a:p>
                  </a:txBody>
                  <a:tcPr marL="91444" marR="91444"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Metas nacionales</a:t>
                      </a:r>
                    </a:p>
                  </a:txBody>
                  <a:tcPr marL="91444" marR="91444"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766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Carencia por acceso a los servicios de salud.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50.6%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(3.8 millones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 personas). </a:t>
                      </a: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Otorgar derecho al Seguro Popular. 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Dar acceso real a servicios de salud.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Dotación de medicinas y disponibilidad de un médico. </a:t>
                      </a: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SALUD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SEDENA</a:t>
                      </a: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3.8 millones de personas carentes de servicios de salud cuentan con servicios médicos.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Construcción, rehabilitación y equipamiento de centros de salud. 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Abatimiento total de la carencia.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Cobertura total 100 %. </a:t>
                      </a: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Carencia por seguridad social.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96.9 %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(7.1 millones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 personas). </a:t>
                      </a: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Otorgar pensión a la población de 65 años y más.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Dotar Sistema de Seguridad Social.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s-MX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SEDESOL</a:t>
                      </a: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Recibirán pensión 110 mil personas  mayores de 65 años y más, que aún no cuentan con ella.</a:t>
                      </a: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35496" y="3212976"/>
            <a:ext cx="432048" cy="432048"/>
          </a:xfrm>
          <a:prstGeom prst="ellipse">
            <a:avLst/>
          </a:prstGeom>
          <a:solidFill>
            <a:srgbClr val="009999"/>
          </a:solidFill>
          <a:ln>
            <a:solidFill>
              <a:srgbClr val="00A29E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Arial"/>
                <a:cs typeface="Arial"/>
              </a:rPr>
              <a:t>4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35496" y="4797152"/>
            <a:ext cx="432048" cy="432048"/>
          </a:xfrm>
          <a:prstGeom prst="ellipse">
            <a:avLst/>
          </a:prstGeom>
          <a:solidFill>
            <a:srgbClr val="009999"/>
          </a:solidFill>
          <a:ln>
            <a:solidFill>
              <a:srgbClr val="00A29E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Arial"/>
                <a:cs typeface="Arial"/>
              </a:rPr>
              <a:t>5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10" name="5 Título"/>
          <p:cNvSpPr txBox="1">
            <a:spLocks/>
          </p:cNvSpPr>
          <p:nvPr/>
        </p:nvSpPr>
        <p:spPr>
          <a:xfrm>
            <a:off x="0" y="1206500"/>
            <a:ext cx="9144000" cy="46196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INDICADORES, ACCIONES, DEPENDENCIAS</a:t>
            </a:r>
            <a:endParaRPr lang="es-MX" sz="24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9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4800324"/>
              </p:ext>
            </p:extLst>
          </p:nvPr>
        </p:nvGraphicFramePr>
        <p:xfrm>
          <a:off x="250825" y="1939925"/>
          <a:ext cx="8642350" cy="3569960"/>
        </p:xfrm>
        <a:graphic>
          <a:graphicData uri="http://schemas.openxmlformats.org/drawingml/2006/table">
            <a:tbl>
              <a:tblPr/>
              <a:tblGrid>
                <a:gridCol w="1631950"/>
                <a:gridCol w="2401888"/>
                <a:gridCol w="1655762"/>
                <a:gridCol w="2952750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Indicador</a:t>
                      </a:r>
                    </a:p>
                  </a:txBody>
                  <a:tcPr marL="91444" marR="91444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Acciones que impactan al indicador</a:t>
                      </a:r>
                    </a:p>
                  </a:txBody>
                  <a:tcPr marL="91444" marR="91444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Dependencias que inciden</a:t>
                      </a:r>
                    </a:p>
                  </a:txBody>
                  <a:tcPr marL="91444" marR="91444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Metas Nacionales</a:t>
                      </a:r>
                    </a:p>
                  </a:txBody>
                  <a:tcPr marL="91444" marR="91444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10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Carencia por acceso a la alimentación.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(7.4 millones 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que contestaron afirmativamente más de dos preguntas</a:t>
                      </a: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).</a:t>
                      </a: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Apoyo al mejoramiento de producción agropecuaria de la propia población objetivo.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Disminución del desperdicio y merma de alimentos.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Mejorar el abasto y la  disponibilidad de alimentos.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Atender especialmente la desnutrición de niños de 0 a 5 años, mujeres embarazadas y madres lactantes.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SALUD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LICONSA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DICONSA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DIF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SAGARPA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SEDATU</a:t>
                      </a: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82563" marR="0" lvl="0" indent="-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Erradicar la carencia alimentaria de la población en pobreza extrema por medio de tiendas, lecherías, comedores escolares, comedores comunitarios, huertos familiares, complementos alimenticios, seguimiento nutricional a un millón cien mil menores de 5 años.</a:t>
                      </a: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0" y="3054872"/>
            <a:ext cx="432048" cy="432048"/>
          </a:xfrm>
          <a:prstGeom prst="ellipse">
            <a:avLst/>
          </a:prstGeom>
          <a:solidFill>
            <a:srgbClr val="009999"/>
          </a:solidFill>
          <a:ln>
            <a:solidFill>
              <a:srgbClr val="00A29E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Arial"/>
                <a:cs typeface="Arial"/>
              </a:rPr>
              <a:t>6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10" name="5 Título"/>
          <p:cNvSpPr txBox="1">
            <a:spLocks/>
          </p:cNvSpPr>
          <p:nvPr/>
        </p:nvSpPr>
        <p:spPr>
          <a:xfrm>
            <a:off x="0" y="1206500"/>
            <a:ext cx="9144000" cy="46196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INDICADORES, ACCIONES, DEPENDENCIAS</a:t>
            </a:r>
            <a:endParaRPr lang="es-MX" sz="24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0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s-ES_tradnl" sz="2400" dirty="0">
                <a:latin typeface="+mn-lt"/>
                <a:ea typeface="ＭＳ Ｐゴシック" charset="0"/>
              </a:rPr>
              <a:t/>
            </a:r>
            <a:br>
              <a:rPr lang="es-ES_tradnl" sz="2400" dirty="0">
                <a:latin typeface="+mn-lt"/>
                <a:ea typeface="ＭＳ Ｐゴシック" charset="0"/>
              </a:rPr>
            </a:br>
            <a:endParaRPr lang="es-MX" sz="2400" dirty="0">
              <a:latin typeface="+mn-lt"/>
              <a:ea typeface="ＭＳ Ｐゴシック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6580956"/>
              </p:ext>
            </p:extLst>
          </p:nvPr>
        </p:nvGraphicFramePr>
        <p:xfrm>
          <a:off x="193675" y="1916113"/>
          <a:ext cx="8699500" cy="4679955"/>
        </p:xfrm>
        <a:graphic>
          <a:graphicData uri="http://schemas.openxmlformats.org/drawingml/2006/table">
            <a:tbl>
              <a:tblPr/>
              <a:tblGrid>
                <a:gridCol w="1739900"/>
                <a:gridCol w="2206625"/>
                <a:gridCol w="2447925"/>
                <a:gridCol w="2305050"/>
              </a:tblGrid>
              <a:tr h="518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ACCION OBJETIVO</a:t>
                      </a:r>
                    </a:p>
                  </a:txBody>
                  <a:tcPr marL="91449" marR="91449"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Acciones que impactan al OBJETIVO</a:t>
                      </a:r>
                    </a:p>
                  </a:txBody>
                  <a:tcPr marL="91449" marR="91449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Dependencias e instancias</a:t>
                      </a:r>
                    </a:p>
                  </a:txBody>
                  <a:tcPr marL="91449" marR="91449"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Definiciones </a:t>
                      </a:r>
                    </a:p>
                  </a:txBody>
                  <a:tcPr marL="91449" marR="91449"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161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Minimizar las pérdidas de alimentos postcosecha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5 % del total de la producción agrícola nacional equivalente a 79.5 mil mdp.</a:t>
                      </a:r>
                    </a:p>
                  </a:txBody>
                  <a:tcPr marL="91446" marR="91446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Mejoramiento y tecnificación  de labores agrícolas.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Previsión y contingencia ante adversidades climatológicas.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Mejoramiento integral de sistemas de acopio postcosecha.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Incentivos y apoyos a los sistemas y medios de transporte y distribución de alimentos.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Mejoramiento de vida de alimentos en anaqueles.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Optimización de puntos de venta de alimentos.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Recuperación de alimentos en campo y durante la cadena alimentaria de abasto para distribución a población objetivo.</a:t>
                      </a:r>
                    </a:p>
                  </a:txBody>
                  <a:tcPr marL="91446" marR="91446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SAGARPA (apoyo al ingreso, objetivos y la comercialización, apoyo a agricultores hasta de 3 has, manejo postproducción). 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SE (competitividad logística y centrales de abasto, PRONAFIN).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SEMARNAT (PROARBOL forestal, PET).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CDI (Procapi, fondo regionales indígenas).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Asociación Nacional de Bancos de Alimentos, AC.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Confederación Nacional de Agrupaciones Comerciantes de Centros de Abastos, AC.</a:t>
                      </a:r>
                    </a:p>
                  </a:txBody>
                  <a:tcPr marL="91446" marR="91446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Disminuir la pérdida agrícola anual de 37.5 millones de toneladas de alimentos.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Disminuir la pérdida en la cadena de abasto de alimentos anual de 18.4 millones de toneladas.</a:t>
                      </a:r>
                    </a:p>
                  </a:txBody>
                  <a:tcPr marL="91446" marR="91446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6 Elipse"/>
          <p:cNvSpPr/>
          <p:nvPr/>
        </p:nvSpPr>
        <p:spPr>
          <a:xfrm>
            <a:off x="48753" y="3154189"/>
            <a:ext cx="432048" cy="432048"/>
          </a:xfrm>
          <a:prstGeom prst="ellipse">
            <a:avLst/>
          </a:prstGeom>
          <a:solidFill>
            <a:srgbClr val="009999"/>
          </a:solidFill>
          <a:ln>
            <a:solidFill>
              <a:srgbClr val="00A29E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 smtClean="0">
                <a:latin typeface="Arial"/>
                <a:cs typeface="Arial"/>
              </a:rPr>
              <a:t>6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7" name="5 Título"/>
          <p:cNvSpPr txBox="1">
            <a:spLocks/>
          </p:cNvSpPr>
          <p:nvPr/>
        </p:nvSpPr>
        <p:spPr>
          <a:xfrm>
            <a:off x="0" y="1206500"/>
            <a:ext cx="9144000" cy="46196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INDICADORES, ACCIONES, DEPENDENCIAS</a:t>
            </a:r>
            <a:endParaRPr lang="es-MX" sz="24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1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61645" y="1772816"/>
            <a:ext cx="432048" cy="432048"/>
          </a:xfrm>
          <a:prstGeom prst="ellipse">
            <a:avLst/>
          </a:prstGeom>
          <a:solidFill>
            <a:srgbClr val="009999"/>
          </a:solidFill>
          <a:ln>
            <a:solidFill>
              <a:srgbClr val="00A29E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Arial"/>
                <a:cs typeface="Arial"/>
              </a:rPr>
              <a:t>7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10" name="5 Título"/>
          <p:cNvSpPr txBox="1">
            <a:spLocks/>
          </p:cNvSpPr>
          <p:nvPr/>
        </p:nvSpPr>
        <p:spPr>
          <a:xfrm>
            <a:off x="0" y="1206500"/>
            <a:ext cx="9144000" cy="46196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INDICADORES, ACCIONES, DEPENDENCIAS</a:t>
            </a:r>
            <a:endParaRPr lang="es-MX" sz="24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0365511"/>
              </p:ext>
            </p:extLst>
          </p:nvPr>
        </p:nvGraphicFramePr>
        <p:xfrm>
          <a:off x="216024" y="2996952"/>
          <a:ext cx="8642350" cy="1944688"/>
        </p:xfrm>
        <a:graphic>
          <a:graphicData uri="http://schemas.openxmlformats.org/drawingml/2006/table">
            <a:tbl>
              <a:tblPr/>
              <a:tblGrid>
                <a:gridCol w="1631950"/>
                <a:gridCol w="2401888"/>
                <a:gridCol w="1655762"/>
                <a:gridCol w="2952750"/>
              </a:tblGrid>
              <a:tr h="1944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Carencia por ingresos por debajo de la Línea de Bienestar Mínimo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100 % </a:t>
                      </a: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 la población objetivo CNCH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(7.4 millones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 personas).</a:t>
                      </a: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Transferencias monetarias. 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Apoyo a la producción  no agrícola y generación de ingreso. 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Apoyo al aumento y mejoramiento de producción agropecuaria para generación de ingreso.</a:t>
                      </a: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SEDESOL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SAGARPA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SEDATU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SEMARNAT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STPS</a:t>
                      </a: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Disminuir de 7.4 a 5.6  millones de personas con ingresos  por debajo de la línea de bienestar mínimo.</a:t>
                      </a:r>
                    </a:p>
                    <a:p>
                      <a:pPr marL="182563" marR="0" lvl="0" indent="-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Revirtiendo la tendencia de aumento de carencia por ingresos y multiplicando por cuatro el beneficio en este sector del actual ritmo de crecimiento económico.</a:t>
                      </a: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044044"/>
              </p:ext>
            </p:extLst>
          </p:nvPr>
        </p:nvGraphicFramePr>
        <p:xfrm>
          <a:off x="216024" y="2492896"/>
          <a:ext cx="8699500" cy="518156"/>
        </p:xfrm>
        <a:graphic>
          <a:graphicData uri="http://schemas.openxmlformats.org/drawingml/2006/table">
            <a:tbl>
              <a:tblPr/>
              <a:tblGrid>
                <a:gridCol w="1739900"/>
                <a:gridCol w="2206625"/>
                <a:gridCol w="1800647"/>
                <a:gridCol w="2952328"/>
              </a:tblGrid>
              <a:tr h="518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ACCION OBJETIVO</a:t>
                      </a:r>
                    </a:p>
                  </a:txBody>
                  <a:tcPr marL="91449" marR="91449"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Acciones que impactan al OBJETIVO</a:t>
                      </a:r>
                    </a:p>
                  </a:txBody>
                  <a:tcPr marL="91449" marR="91449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Dependencias e instancias</a:t>
                      </a:r>
                    </a:p>
                  </a:txBody>
                  <a:tcPr marL="91449" marR="91449"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Definiciones </a:t>
                      </a:r>
                    </a:p>
                  </a:txBody>
                  <a:tcPr marL="91449" marR="91449"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08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s-ES_tradnl" sz="2400" dirty="0">
                <a:latin typeface="+mn-lt"/>
                <a:ea typeface="ＭＳ Ｐゴシック" charset="0"/>
              </a:rPr>
              <a:t/>
            </a:r>
            <a:br>
              <a:rPr lang="es-ES_tradnl" sz="2400" dirty="0">
                <a:latin typeface="+mn-lt"/>
                <a:ea typeface="ＭＳ Ｐゴシック" charset="0"/>
              </a:rPr>
            </a:br>
            <a:endParaRPr lang="es-MX" sz="2400" dirty="0">
              <a:latin typeface="+mn-lt"/>
              <a:ea typeface="ＭＳ Ｐゴシック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6712757"/>
              </p:ext>
            </p:extLst>
          </p:nvPr>
        </p:nvGraphicFramePr>
        <p:xfrm>
          <a:off x="250825" y="1916113"/>
          <a:ext cx="8642350" cy="4679950"/>
        </p:xfrm>
        <a:graphic>
          <a:graphicData uri="http://schemas.openxmlformats.org/drawingml/2006/table">
            <a:tbl>
              <a:tblPr/>
              <a:tblGrid>
                <a:gridCol w="2952750"/>
                <a:gridCol w="2089150"/>
                <a:gridCol w="1655763"/>
                <a:gridCol w="1944687"/>
              </a:tblGrid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Indicador y objetivo</a:t>
                      </a:r>
                    </a:p>
                  </a:txBody>
                  <a:tcPr marL="91449" marR="91449" marT="47253" marB="472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Acciones que impactan al indicador</a:t>
                      </a:r>
                    </a:p>
                  </a:txBody>
                  <a:tcPr marL="91449" marR="91449" marT="47253" marB="472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Dependencias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 instancias</a:t>
                      </a:r>
                    </a:p>
                  </a:txBody>
                  <a:tcPr marL="91449" marR="91449" marT="47253" marB="472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Definiciones </a:t>
                      </a:r>
                    </a:p>
                  </a:txBody>
                  <a:tcPr marL="91449" marR="91449" marT="47253" marB="472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144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Promover la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participación comunitaria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Número de mexicanos participantes en la Cruzada Nacional Contra el Hambre.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Número de horas/voluntario donadas a la Cruzada.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Número de organizaciones sociales, empresas, organizaciones de la sociedad civil e instituciones académicas participantes en la Cruzada Nacional Contra el Hambre.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Porcentaje de comunidades prioritarias que conformaron su Comité Comunitario Contra el Hambre.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Porcentaje de Comités Comunitarios Contra el Hambre que desarrollan actividades.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Aprobación de la Cruzada Contra el Hambre por la opinión pública.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Aprobación del  Gobierno de la República, derivada de la instrumentación de la Cruzada Nacional Contra el Hambre.</a:t>
                      </a:r>
                    </a:p>
                  </a:txBody>
                  <a:tcPr marL="91446" marR="91446" marT="47244" marB="472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Formación de Comités Comunitarios Contra el Hambre.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Capacitación de Comités Comunitarios Contra el Hambre.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Promoción de trabajo voluntario de distintos sectores sociales.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Firma de acuerdos con organizaciones sociales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Firma de acuerdos con empresas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Firma de acuerdos con instituciones académicas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Estrategia de comunicación social de la cruzada</a:t>
                      </a:r>
                    </a:p>
                  </a:txBody>
                  <a:tcPr marL="91446" marR="91446" marT="47244" marB="472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Todas las dependencias e instancias que participan en la CNCH.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6" marR="91446" marT="47244" marB="472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En su Decreto de Creación se establece que la Cruzada Nacional Contra el Hambre es una estrategia de inclusión y bienestar social, que se implementará a partir de un proceso participativo de amplio alcance, cuyo propósito es conjuntar esfuerzos y recursos de la federación, las entidades federativas y los municipios, así como de los sectores público, social y privado. </a:t>
                      </a: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F001A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6" marR="91446" marT="47244" marB="472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6 Elipse"/>
          <p:cNvSpPr/>
          <p:nvPr/>
        </p:nvSpPr>
        <p:spPr>
          <a:xfrm>
            <a:off x="35496" y="2492896"/>
            <a:ext cx="432048" cy="432048"/>
          </a:xfrm>
          <a:prstGeom prst="ellipse">
            <a:avLst/>
          </a:prstGeom>
          <a:solidFill>
            <a:srgbClr val="009999"/>
          </a:solidFill>
          <a:ln>
            <a:solidFill>
              <a:srgbClr val="00A29E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Arial"/>
                <a:cs typeface="Arial"/>
              </a:rPr>
              <a:t>8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7" name="5 Título"/>
          <p:cNvSpPr txBox="1">
            <a:spLocks/>
          </p:cNvSpPr>
          <p:nvPr/>
        </p:nvSpPr>
        <p:spPr>
          <a:xfrm>
            <a:off x="0" y="1206500"/>
            <a:ext cx="9144000" cy="46196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INDICADORES, ACCIONES, DEPENDENCIAS</a:t>
            </a:r>
            <a:endParaRPr lang="es-MX" sz="24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4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Rectángulo"/>
          <p:cNvSpPr/>
          <p:nvPr/>
        </p:nvSpPr>
        <p:spPr>
          <a:xfrm>
            <a:off x="323528" y="980728"/>
            <a:ext cx="1617131" cy="647700"/>
          </a:xfrm>
          <a:prstGeom prst="rect">
            <a:avLst/>
          </a:prstGeom>
          <a:solidFill>
            <a:srgbClr val="00B4B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_tradnl" sz="1600" b="1" dirty="0" smtClean="0">
                <a:solidFill>
                  <a:schemeClr val="bg1"/>
                </a:solidFill>
                <a:effectLst/>
                <a:latin typeface="Adobe Caslon Pro"/>
                <a:ea typeface="MS Mincho"/>
                <a:cs typeface="Times New Roman"/>
              </a:rPr>
              <a:t>Organización Comunitaria</a:t>
            </a:r>
            <a:endParaRPr lang="es-ES_tradnl" sz="1600" dirty="0">
              <a:solidFill>
                <a:schemeClr val="bg1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3" name="Imagen 2" descr="desaroll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3018" y="1925532"/>
            <a:ext cx="656525" cy="629583"/>
          </a:xfrm>
          <a:prstGeom prst="rect">
            <a:avLst/>
          </a:prstGeom>
        </p:spPr>
      </p:pic>
      <p:pic>
        <p:nvPicPr>
          <p:cNvPr id="8" name="Imagen 7" descr="viviend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3991" y="4236378"/>
            <a:ext cx="837449" cy="581177"/>
          </a:xfrm>
          <a:prstGeom prst="rect">
            <a:avLst/>
          </a:prstGeom>
        </p:spPr>
      </p:pic>
      <p:pic>
        <p:nvPicPr>
          <p:cNvPr id="9" name="Imagen 8" descr="organizac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0648" y="926317"/>
            <a:ext cx="881266" cy="807691"/>
          </a:xfrm>
          <a:prstGeom prst="rect">
            <a:avLst/>
          </a:prstGeom>
        </p:spPr>
      </p:pic>
      <p:pic>
        <p:nvPicPr>
          <p:cNvPr id="6" name="Imagen 5" descr="infr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1935" y="4990128"/>
            <a:ext cx="799647" cy="731227"/>
          </a:xfrm>
          <a:prstGeom prst="rect">
            <a:avLst/>
          </a:prstGeom>
        </p:spPr>
      </p:pic>
      <p:sp>
        <p:nvSpPr>
          <p:cNvPr id="67" name="1 Rectángulo"/>
          <p:cNvSpPr/>
          <p:nvPr/>
        </p:nvSpPr>
        <p:spPr>
          <a:xfrm>
            <a:off x="356842" y="2204864"/>
            <a:ext cx="1617131" cy="647700"/>
          </a:xfrm>
          <a:prstGeom prst="rect">
            <a:avLst/>
          </a:prstGeom>
          <a:solidFill>
            <a:srgbClr val="00B4B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_tradnl" sz="1600" b="1" dirty="0" smtClean="0">
                <a:solidFill>
                  <a:schemeClr val="bg1"/>
                </a:solidFill>
                <a:effectLst/>
                <a:latin typeface="Adobe Caslon Pro"/>
                <a:ea typeface="MS Mincho"/>
                <a:cs typeface="Times New Roman"/>
              </a:rPr>
              <a:t>Desarrollo Humano</a:t>
            </a:r>
            <a:endParaRPr lang="es-ES_tradnl" sz="1600" dirty="0">
              <a:solidFill>
                <a:schemeClr val="bg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68" name="1 Rectángulo"/>
          <p:cNvSpPr/>
          <p:nvPr/>
        </p:nvSpPr>
        <p:spPr>
          <a:xfrm>
            <a:off x="356842" y="5002540"/>
            <a:ext cx="2009692" cy="567961"/>
          </a:xfrm>
          <a:prstGeom prst="rect">
            <a:avLst/>
          </a:prstGeom>
          <a:solidFill>
            <a:srgbClr val="00B4B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_tradnl" sz="1600" b="1" dirty="0" smtClean="0">
                <a:solidFill>
                  <a:schemeClr val="bg1"/>
                </a:solidFill>
                <a:effectLst/>
                <a:latin typeface="Adobe Caslon Pro"/>
                <a:ea typeface="MS Mincho"/>
                <a:cs typeface="Times New Roman"/>
              </a:rPr>
              <a:t>Infraestructura Social Básica</a:t>
            </a:r>
            <a:endParaRPr lang="es-ES_tradnl" sz="1600" dirty="0">
              <a:solidFill>
                <a:schemeClr val="bg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69" name="1 Rectángulo"/>
          <p:cNvSpPr/>
          <p:nvPr/>
        </p:nvSpPr>
        <p:spPr>
          <a:xfrm>
            <a:off x="344680" y="4297320"/>
            <a:ext cx="1617131" cy="324901"/>
          </a:xfrm>
          <a:prstGeom prst="rect">
            <a:avLst/>
          </a:prstGeom>
          <a:solidFill>
            <a:srgbClr val="00B4B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_tradnl" sz="1600" b="1" dirty="0" smtClean="0">
                <a:solidFill>
                  <a:schemeClr val="bg1"/>
                </a:solidFill>
                <a:effectLst/>
                <a:latin typeface="Adobe Caslon Pro"/>
                <a:ea typeface="MS Mincho"/>
                <a:cs typeface="Times New Roman"/>
              </a:rPr>
              <a:t>Vivienda</a:t>
            </a:r>
            <a:endParaRPr lang="es-ES_tradnl" sz="1600" dirty="0">
              <a:solidFill>
                <a:schemeClr val="bg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70" name="47 Rectángulo"/>
          <p:cNvSpPr/>
          <p:nvPr/>
        </p:nvSpPr>
        <p:spPr>
          <a:xfrm>
            <a:off x="2550509" y="4297057"/>
            <a:ext cx="3179953" cy="4598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es-ES_tradnl" sz="1200" dirty="0" smtClean="0">
                <a:solidFill>
                  <a:srgbClr val="FFFFFF"/>
                </a:solidFill>
                <a:effectLst/>
                <a:latin typeface="Adobe Caslon Pro"/>
                <a:ea typeface="MS Mincho"/>
                <a:cs typeface="Times New Roman"/>
              </a:rPr>
              <a:t>Construcción, ampliación y mejoramiento  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es-ES_tradnl" sz="1200" dirty="0" smtClean="0">
                <a:solidFill>
                  <a:srgbClr val="FFFFFF"/>
                </a:solidFill>
                <a:latin typeface="Adobe Caslon Pro"/>
                <a:ea typeface="MS Mincho"/>
                <a:cs typeface="Times New Roman"/>
              </a:rPr>
              <a:t>Regularización de la Tenencia de la tierra </a:t>
            </a:r>
            <a:endParaRPr lang="es-ES_tradnl" sz="1200" dirty="0">
              <a:solidFill>
                <a:srgbClr val="FFFFFF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72" name="47 Rectángulo"/>
          <p:cNvSpPr/>
          <p:nvPr/>
        </p:nvSpPr>
        <p:spPr>
          <a:xfrm>
            <a:off x="2555776" y="771730"/>
            <a:ext cx="3744416" cy="864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15000"/>
              </a:lnSpc>
              <a:buFont typeface="Arial"/>
              <a:buChar char="•"/>
            </a:pPr>
            <a:r>
              <a:rPr lang="es-ES_tradnl" sz="1200" dirty="0">
                <a:solidFill>
                  <a:srgbClr val="FFFFFF"/>
                </a:solidFill>
                <a:latin typeface="Adobe Caslon Pro"/>
                <a:ea typeface="MS Mincho"/>
                <a:cs typeface="Times New Roman"/>
              </a:rPr>
              <a:t>Convocatoria a la </a:t>
            </a:r>
            <a:r>
              <a:rPr lang="es-ES_tradnl" sz="1200" dirty="0" smtClean="0">
                <a:solidFill>
                  <a:srgbClr val="FFFFFF"/>
                </a:solidFill>
                <a:latin typeface="Adobe Caslon Pro"/>
                <a:ea typeface="MS Mincho"/>
                <a:cs typeface="Times New Roman"/>
              </a:rPr>
              <a:t>comunidad</a:t>
            </a:r>
            <a:endParaRPr lang="es-ES_tradnl" sz="1200" dirty="0" smtClean="0">
              <a:solidFill>
                <a:srgbClr val="FFFFFF"/>
              </a:solidFill>
              <a:effectLst/>
              <a:latin typeface="Adobe Caslon Pro"/>
              <a:ea typeface="MS Mincho"/>
              <a:cs typeface="Times New Roman"/>
            </a:endParaRP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es-ES_tradnl" sz="1200" dirty="0" smtClean="0">
                <a:solidFill>
                  <a:srgbClr val="FFFFFF"/>
                </a:solidFill>
                <a:effectLst/>
                <a:latin typeface="Adobe Caslon Pro"/>
                <a:ea typeface="MS Mincho"/>
                <a:cs typeface="Times New Roman"/>
              </a:rPr>
              <a:t>Diagnóstico, consulta y planeación participativa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es-ES_tradnl" sz="1200" dirty="0" smtClean="0">
                <a:solidFill>
                  <a:srgbClr val="FFFFFF"/>
                </a:solidFill>
                <a:latin typeface="Adobe Caslon Pro"/>
                <a:ea typeface="MS Mincho"/>
                <a:cs typeface="Times New Roman"/>
              </a:rPr>
              <a:t>Comités de la Cruzada Contra el Hambre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es-ES_tradnl" sz="1200" dirty="0" smtClean="0">
                <a:solidFill>
                  <a:srgbClr val="FFFFFF"/>
                </a:solidFill>
                <a:latin typeface="Adobe Caslon Pro"/>
                <a:ea typeface="MS Mincho"/>
                <a:cs typeface="Times New Roman"/>
              </a:rPr>
              <a:t>Formación de capital y cohesión social</a:t>
            </a:r>
            <a:endParaRPr lang="es-ES_tradnl" sz="1200" dirty="0">
              <a:solidFill>
                <a:srgbClr val="FFFFFF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73" name="47 Rectángulo"/>
          <p:cNvSpPr/>
          <p:nvPr/>
        </p:nvSpPr>
        <p:spPr>
          <a:xfrm>
            <a:off x="2550510" y="1734008"/>
            <a:ext cx="2335949" cy="1245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es-ES_tradnl" sz="1100" dirty="0" smtClean="0">
                <a:solidFill>
                  <a:srgbClr val="FFFFFF"/>
                </a:solidFill>
                <a:effectLst/>
                <a:latin typeface="Adobe Caslon Pro"/>
                <a:ea typeface="MS Mincho"/>
                <a:cs typeface="Times New Roman"/>
              </a:rPr>
              <a:t>Alimentación 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es-ES_tradnl" sz="1100" dirty="0" smtClean="0">
                <a:solidFill>
                  <a:srgbClr val="FFFFFF"/>
                </a:solidFill>
                <a:latin typeface="Adobe Caslon Pro"/>
                <a:ea typeface="MS Mincho"/>
                <a:cs typeface="Times New Roman"/>
              </a:rPr>
              <a:t>Educación 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es-ES_tradnl" sz="1100" dirty="0" smtClean="0">
                <a:solidFill>
                  <a:srgbClr val="FFFFFF"/>
                </a:solidFill>
                <a:latin typeface="Adobe Caslon Pro"/>
                <a:ea typeface="MS Mincho"/>
                <a:cs typeface="Times New Roman"/>
              </a:rPr>
              <a:t>Seguridad Social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es-ES_tradnl" sz="1100" dirty="0" smtClean="0">
                <a:solidFill>
                  <a:srgbClr val="FFFFFF"/>
                </a:solidFill>
                <a:latin typeface="Adobe Caslon Pro"/>
                <a:ea typeface="MS Mincho"/>
                <a:cs typeface="Times New Roman"/>
              </a:rPr>
              <a:t>Salud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es-ES_tradnl" sz="1100" dirty="0" smtClean="0">
                <a:solidFill>
                  <a:srgbClr val="FFFFFF"/>
                </a:solidFill>
                <a:latin typeface="Adobe Caslon Pro"/>
                <a:ea typeface="MS Mincho"/>
                <a:cs typeface="Times New Roman"/>
              </a:rPr>
              <a:t>Integración familiar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es-ES_tradnl" sz="1100" dirty="0" smtClean="0">
                <a:solidFill>
                  <a:srgbClr val="FFFFFF"/>
                </a:solidFill>
                <a:effectLst/>
                <a:latin typeface="Adobe Caslon Pro"/>
                <a:ea typeface="MS Mincho"/>
                <a:cs typeface="Times New Roman"/>
              </a:rPr>
              <a:t>Deporte, cultura, y recreación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endParaRPr lang="es-ES_tradnl" sz="1100" dirty="0">
              <a:solidFill>
                <a:srgbClr val="FFFFFF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32" name="7 CuadroTexto"/>
          <p:cNvSpPr txBox="1"/>
          <p:nvPr/>
        </p:nvSpPr>
        <p:spPr>
          <a:xfrm>
            <a:off x="2080242" y="200055"/>
            <a:ext cx="4286250" cy="400110"/>
          </a:xfrm>
          <a:prstGeom prst="rect">
            <a:avLst/>
          </a:prstGeom>
          <a:solidFill>
            <a:srgbClr val="00B4B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MX" sz="2000" b="1" dirty="0" smtClean="0">
                <a:solidFill>
                  <a:schemeClr val="bg1"/>
                </a:solidFill>
                <a:latin typeface="Trajan Pro" pitchFamily="18" charset="0"/>
              </a:rPr>
              <a:t>LÍNEAS DE ACTUACIÓN</a:t>
            </a:r>
          </a:p>
        </p:txBody>
      </p:sp>
      <p:sp>
        <p:nvSpPr>
          <p:cNvPr id="56" name="47 Rectángulo"/>
          <p:cNvSpPr/>
          <p:nvPr/>
        </p:nvSpPr>
        <p:spPr>
          <a:xfrm>
            <a:off x="2550510" y="4995841"/>
            <a:ext cx="3179953" cy="8661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es-ES_tradnl" sz="1200" dirty="0" smtClean="0">
                <a:solidFill>
                  <a:srgbClr val="FFFFFF"/>
                </a:solidFill>
                <a:effectLst/>
                <a:latin typeface="Adobe Caslon Pro"/>
                <a:ea typeface="MS Mincho"/>
                <a:cs typeface="Times New Roman"/>
              </a:rPr>
              <a:t>Urbanización e infraestructura social y básica 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es-ES_tradnl" sz="1200" dirty="0" smtClean="0">
                <a:solidFill>
                  <a:srgbClr val="FFFFFF"/>
                </a:solidFill>
                <a:latin typeface="Adobe Caslon Pro"/>
                <a:ea typeface="MS Mincho"/>
                <a:cs typeface="Times New Roman"/>
              </a:rPr>
              <a:t>Equipamiento y transporte 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es-ES_tradnl" sz="1200" dirty="0" smtClean="0">
                <a:solidFill>
                  <a:srgbClr val="FFFFFF"/>
                </a:solidFill>
                <a:latin typeface="Adobe Caslon Pro"/>
                <a:ea typeface="MS Mincho"/>
                <a:cs typeface="Times New Roman"/>
              </a:rPr>
              <a:t>Áreas verdes y espacios públicos 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es-ES_tradnl" sz="1200" dirty="0" smtClean="0">
                <a:solidFill>
                  <a:srgbClr val="FFFFFF"/>
                </a:solidFill>
                <a:effectLst/>
                <a:latin typeface="Adobe Caslon Pro"/>
                <a:ea typeface="MS Mincho"/>
                <a:cs typeface="Times New Roman"/>
              </a:rPr>
              <a:t>Renovación Urbana</a:t>
            </a:r>
            <a:endParaRPr lang="es-ES_tradnl" sz="1200" dirty="0">
              <a:solidFill>
                <a:srgbClr val="FFFFFF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5" name="1 Rectángulo"/>
          <p:cNvSpPr/>
          <p:nvPr/>
        </p:nvSpPr>
        <p:spPr>
          <a:xfrm>
            <a:off x="344680" y="3140537"/>
            <a:ext cx="1617131" cy="647700"/>
          </a:xfrm>
          <a:prstGeom prst="rect">
            <a:avLst/>
          </a:prstGeom>
          <a:solidFill>
            <a:srgbClr val="00B4B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_tradnl" sz="1600" b="1" dirty="0" smtClean="0">
                <a:solidFill>
                  <a:schemeClr val="bg1"/>
                </a:solidFill>
                <a:effectLst/>
                <a:latin typeface="Adobe Caslon Pro"/>
                <a:ea typeface="MS Mincho"/>
                <a:cs typeface="Times New Roman"/>
              </a:rPr>
              <a:t>Empleo, Ingreso y Abasto</a:t>
            </a:r>
            <a:endParaRPr lang="es-ES_tradnl" sz="1600" dirty="0">
              <a:solidFill>
                <a:schemeClr val="bg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6" name="47 Rectángulo"/>
          <p:cNvSpPr/>
          <p:nvPr/>
        </p:nvSpPr>
        <p:spPr>
          <a:xfrm>
            <a:off x="2550509" y="3140537"/>
            <a:ext cx="3605667" cy="10085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es-ES_tradnl" sz="1100" dirty="0" smtClean="0">
                <a:solidFill>
                  <a:srgbClr val="FFFFFF"/>
                </a:solidFill>
                <a:effectLst/>
                <a:latin typeface="Adobe Caslon Pro"/>
                <a:ea typeface="MS Mincho"/>
                <a:cs typeface="Times New Roman"/>
              </a:rPr>
              <a:t>Empleo y autoempleo</a:t>
            </a:r>
          </a:p>
          <a:p>
            <a:pPr marL="171450" indent="-171450">
              <a:lnSpc>
                <a:spcPct val="115000"/>
              </a:lnSpc>
              <a:buFont typeface="Arial"/>
              <a:buChar char="•"/>
            </a:pPr>
            <a:r>
              <a:rPr lang="es-ES_tradnl" sz="1100" dirty="0" smtClean="0">
                <a:solidFill>
                  <a:srgbClr val="FFFFFF"/>
                </a:solidFill>
                <a:latin typeface="Adobe Caslon Pro"/>
                <a:ea typeface="MS Mincho"/>
                <a:cs typeface="Times New Roman"/>
              </a:rPr>
              <a:t>Proyectos </a:t>
            </a:r>
            <a:r>
              <a:rPr lang="es-ES_tradnl" sz="1100" dirty="0">
                <a:solidFill>
                  <a:srgbClr val="FFFFFF"/>
                </a:solidFill>
                <a:latin typeface="Adobe Caslon Pro"/>
                <a:ea typeface="MS Mincho"/>
                <a:cs typeface="Times New Roman"/>
              </a:rPr>
              <a:t>productivos de pequeña y mediana </a:t>
            </a:r>
            <a:r>
              <a:rPr lang="es-ES_tradnl" sz="1100" dirty="0" smtClean="0">
                <a:solidFill>
                  <a:srgbClr val="FFFFFF"/>
                </a:solidFill>
                <a:latin typeface="Adobe Caslon Pro"/>
                <a:ea typeface="MS Mincho"/>
                <a:cs typeface="Times New Roman"/>
              </a:rPr>
              <a:t>escala</a:t>
            </a:r>
            <a:endParaRPr lang="es-ES_tradnl" sz="1100" dirty="0" smtClean="0">
              <a:solidFill>
                <a:srgbClr val="FFFFFF"/>
              </a:solidFill>
              <a:effectLst/>
              <a:latin typeface="Adobe Caslon Pro"/>
              <a:ea typeface="MS Mincho"/>
              <a:cs typeface="Times New Roman"/>
            </a:endParaRP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es-ES_tradnl" sz="1100" dirty="0" smtClean="0">
                <a:solidFill>
                  <a:srgbClr val="FFFFFF"/>
                </a:solidFill>
                <a:latin typeface="Adobe Caslon Pro"/>
                <a:ea typeface="MS Mincho"/>
                <a:cs typeface="Times New Roman"/>
              </a:rPr>
              <a:t>Ingreso, Transferencia de recursos.</a:t>
            </a:r>
            <a:endParaRPr lang="es-ES_tradnl" sz="1100" dirty="0" smtClean="0">
              <a:solidFill>
                <a:srgbClr val="FFFFFF"/>
              </a:solidFill>
              <a:effectLst/>
              <a:latin typeface="Adobe Caslon Pro"/>
              <a:ea typeface="MS Mincho"/>
              <a:cs typeface="Times New Roman"/>
            </a:endParaRP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es-ES_tradnl" sz="1100" dirty="0" smtClean="0">
                <a:solidFill>
                  <a:srgbClr val="FFFFFF"/>
                </a:solidFill>
                <a:effectLst/>
                <a:latin typeface="Adobe Caslon Pro"/>
                <a:ea typeface="MS Mincho"/>
                <a:cs typeface="Times New Roman"/>
              </a:rPr>
              <a:t>Economía familiar 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/>
              <a:buChar char="•"/>
            </a:pPr>
            <a:r>
              <a:rPr lang="es-ES_tradnl" sz="1100" dirty="0" smtClean="0">
                <a:solidFill>
                  <a:srgbClr val="FFFFFF"/>
                </a:solidFill>
                <a:latin typeface="Adobe Caslon Pro"/>
                <a:ea typeface="MS Mincho"/>
                <a:cs typeface="Times New Roman"/>
              </a:rPr>
              <a:t>Abasto de Alimentos</a:t>
            </a:r>
            <a:endParaRPr lang="es-ES_tradnl" sz="1100" dirty="0" smtClean="0">
              <a:solidFill>
                <a:srgbClr val="FFFFFF"/>
              </a:solidFill>
              <a:effectLst/>
              <a:latin typeface="Adobe Caslon Pro"/>
              <a:ea typeface="MS Mincho"/>
              <a:cs typeface="Times New Roman"/>
            </a:endParaRPr>
          </a:p>
        </p:txBody>
      </p:sp>
      <p:pic>
        <p:nvPicPr>
          <p:cNvPr id="17" name="Imagen 3" descr="mone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1817" y="3255242"/>
            <a:ext cx="382867" cy="418289"/>
          </a:xfrm>
          <a:prstGeom prst="rect">
            <a:avLst/>
          </a:prstGeom>
        </p:spPr>
      </p:pic>
      <p:pic>
        <p:nvPicPr>
          <p:cNvPr id="18" name="Imagen 1" descr="AUT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0991" y="3255700"/>
            <a:ext cx="462357" cy="4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59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08720"/>
            <a:ext cx="7920880" cy="689719"/>
          </a:xfrm>
        </p:spPr>
        <p:txBody>
          <a:bodyPr/>
          <a:lstStyle/>
          <a:p>
            <a:r>
              <a:rPr lang="es-MX" sz="1600" dirty="0" smtClean="0"/>
              <a:t>FIRMA Y PUESTA EN MARCHA DE LOS ACUERDOS INTEGRALES PARA EL DESARROLLO SOCIAL INCLUYENTE (AIDSI)</a:t>
            </a:r>
            <a:endParaRPr lang="es-MX" sz="16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755576" y="3088633"/>
            <a:ext cx="7632848" cy="461665"/>
          </a:xfrm>
          <a:prstGeom prst="rect">
            <a:avLst/>
          </a:prstGeom>
          <a:ln>
            <a:solidFill>
              <a:srgbClr val="00B4B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s-E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rientación del gasto social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por el Gobierno Federal y los Estados, </a:t>
            </a:r>
            <a:r>
              <a:rPr lang="es-E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hacia acciones en favor del desarrollo social incluyente que permita el combate efectivo de la pobreza y atención a la Cruzada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923928" y="2060848"/>
            <a:ext cx="1296144" cy="432048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AIDSI</a:t>
            </a:r>
            <a:endParaRPr lang="es-MX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115616" y="1916948"/>
            <a:ext cx="1872208" cy="874886"/>
            <a:chOff x="1475656" y="1124744"/>
            <a:chExt cx="1872208" cy="1008112"/>
          </a:xfrm>
        </p:grpSpPr>
        <p:sp>
          <p:nvSpPr>
            <p:cNvPr id="4" name="3 Rectángulo redondeado"/>
            <p:cNvSpPr/>
            <p:nvPr/>
          </p:nvSpPr>
          <p:spPr>
            <a:xfrm>
              <a:off x="1475656" y="1124744"/>
              <a:ext cx="1872208" cy="10081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>
                  <a:latin typeface="Arial" pitchFamily="34" charset="0"/>
                  <a:cs typeface="Arial" pitchFamily="34" charset="0"/>
                </a:rPr>
                <a:t>Gobierno Federal a través de la </a:t>
              </a:r>
            </a:p>
            <a:p>
              <a:pPr algn="ctr"/>
              <a:endParaRPr lang="es-MX" sz="16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7" y="1709673"/>
              <a:ext cx="1059636" cy="36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17 Rectángulo redondeado"/>
          <p:cNvSpPr/>
          <p:nvPr/>
        </p:nvSpPr>
        <p:spPr>
          <a:xfrm>
            <a:off x="6012160" y="1978158"/>
            <a:ext cx="1872208" cy="874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Arial" pitchFamily="34" charset="0"/>
                <a:cs typeface="Arial" pitchFamily="34" charset="0"/>
              </a:rPr>
              <a:t>Gobiernos Estatales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3203848" y="2060848"/>
            <a:ext cx="432048" cy="432048"/>
          </a:xfrm>
          <a:prstGeom prst="rightArrow">
            <a:avLst/>
          </a:prstGeom>
          <a:solidFill>
            <a:srgbClr val="00B4B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Flecha derecha"/>
          <p:cNvSpPr/>
          <p:nvPr/>
        </p:nvSpPr>
        <p:spPr>
          <a:xfrm rot="10800000">
            <a:off x="5436096" y="2060848"/>
            <a:ext cx="432048" cy="432048"/>
          </a:xfrm>
          <a:prstGeom prst="rightArrow">
            <a:avLst/>
          </a:prstGeom>
          <a:solidFill>
            <a:srgbClr val="00B4B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427984" y="6093296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endParaRPr lang="es-ES" sz="11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sz="1100" dirty="0">
                <a:latin typeface="Arial" pitchFamily="34" charset="0"/>
                <a:cs typeface="Arial" pitchFamily="34" charset="0"/>
              </a:rPr>
              <a:t>E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stablece indicadores y metas para el adecuado seguimiento de las acciones implementadas en el marco de la Cruzada en la Entidad.</a:t>
            </a:r>
            <a:endParaRPr lang="es-MX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2081311" y="4083133"/>
            <a:ext cx="2130649" cy="353979"/>
          </a:xfrm>
          <a:prstGeom prst="roundRect">
            <a:avLst/>
          </a:prstGeom>
          <a:ln>
            <a:solidFill>
              <a:srgbClr val="00B4B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Anexo 1. Diagnóstico Estatal</a:t>
            </a:r>
            <a:endParaRPr lang="es-MX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269563" y="4083132"/>
            <a:ext cx="1596745" cy="265823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23528" y="5180131"/>
            <a:ext cx="15121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b="1" dirty="0">
                <a:latin typeface="Arial" pitchFamily="34" charset="0"/>
                <a:cs typeface="Arial" pitchFamily="34" charset="0"/>
              </a:rPr>
              <a:t>COMPONENTES DE LOS AIDSI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4411726" y="4121622"/>
            <a:ext cx="4262190" cy="2616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lvl="0" indent="-171450" algn="just">
              <a:buFont typeface="Wingdings" pitchFamily="2" charset="2"/>
              <a:buChar char="ü"/>
            </a:pPr>
            <a:r>
              <a:rPr lang="es-MX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Permite </a:t>
            </a:r>
            <a:r>
              <a:rPr lang="es-MX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identificación de necesidades en la Entidad.</a:t>
            </a:r>
          </a:p>
        </p:txBody>
      </p:sp>
      <p:sp>
        <p:nvSpPr>
          <p:cNvPr id="32" name="31 Rectángulo redondeado"/>
          <p:cNvSpPr/>
          <p:nvPr/>
        </p:nvSpPr>
        <p:spPr>
          <a:xfrm>
            <a:off x="2081311" y="4575126"/>
            <a:ext cx="2130649" cy="436309"/>
          </a:xfrm>
          <a:prstGeom prst="roundRect">
            <a:avLst/>
          </a:prstGeom>
          <a:ln>
            <a:solidFill>
              <a:srgbClr val="00B4B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Anexo 2. Bolsa de Inversión Federal y Estatal</a:t>
            </a:r>
            <a:endParaRPr lang="es-MX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4411726" y="4365104"/>
            <a:ext cx="45470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endParaRPr lang="es-MX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es-MX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Establece </a:t>
            </a:r>
            <a:r>
              <a:rPr lang="es-MX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las </a:t>
            </a:r>
            <a:r>
              <a:rPr lang="es-E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aportaciones de recursos para la ejecución de los proyectos que deriven de los acuerdos. </a:t>
            </a:r>
          </a:p>
        </p:txBody>
      </p:sp>
      <p:sp>
        <p:nvSpPr>
          <p:cNvPr id="34" name="33 Rectángulo redondeado"/>
          <p:cNvSpPr/>
          <p:nvPr/>
        </p:nvSpPr>
        <p:spPr>
          <a:xfrm>
            <a:off x="2081311" y="5091245"/>
            <a:ext cx="2130649" cy="550551"/>
          </a:xfrm>
          <a:prstGeom prst="roundRect">
            <a:avLst/>
          </a:prstGeom>
          <a:ln>
            <a:solidFill>
              <a:srgbClr val="00B4B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Anexo 3 y 3a. Participación social y comunitaria</a:t>
            </a:r>
            <a:endParaRPr lang="es-MX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4411726" y="5091245"/>
            <a:ext cx="452876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ü"/>
            </a:pPr>
            <a:r>
              <a:rPr lang="es-E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Promueve </a:t>
            </a:r>
            <a:r>
              <a:rPr lang="es-E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integración de comités comunitarios integrados por beneficiarios de los proyectos, y la participación de la sociedad civil organizada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2081311" y="5728995"/>
            <a:ext cx="2130649" cy="436309"/>
          </a:xfrm>
          <a:prstGeom prst="roundRect">
            <a:avLst/>
          </a:prstGeom>
          <a:ln>
            <a:solidFill>
              <a:srgbClr val="00B4B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Anexo 4. Proyectos </a:t>
            </a:r>
            <a:r>
              <a:rPr lang="es-ES" sz="10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específicos</a:t>
            </a:r>
            <a:endParaRPr lang="es-MX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4411726" y="5734997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s-E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Establece la </a:t>
            </a:r>
            <a:r>
              <a:rPr lang="es-E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ejecución de proyectos específicos en función de las necesidades identificadas en la Entidad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2081311" y="6305059"/>
            <a:ext cx="2130649" cy="436309"/>
          </a:xfrm>
          <a:prstGeom prst="roundRect">
            <a:avLst/>
          </a:prstGeom>
          <a:ln>
            <a:solidFill>
              <a:srgbClr val="00B4B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Anexo 5 y 5a. Esquema de Evaluación y Monitoreo </a:t>
            </a:r>
            <a:endParaRPr lang="es-MX" sz="10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0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764704"/>
            <a:ext cx="79928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indent="-180975" algn="ctr"/>
            <a:r>
              <a:rPr lang="es-MX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COORDINACIÓN DE LA BOLSA DE INVERSIÓN ESTATAL (ANEXO II) </a:t>
            </a:r>
            <a:endParaRPr lang="es-MX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323528" y="1214264"/>
            <a:ext cx="5266928" cy="34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Trajan Pro" pitchFamily="18" charset="0"/>
                <a:ea typeface="+mj-ea"/>
                <a:cs typeface="+mj-cs"/>
              </a:defRPr>
            </a:lvl1pPr>
          </a:lstStyle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Punto de partida: Ejemplo de Integración de recursos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34" y="1628800"/>
            <a:ext cx="8670731" cy="470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10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51049"/>
            <a:ext cx="7848872" cy="689719"/>
          </a:xfrm>
        </p:spPr>
        <p:txBody>
          <a:bodyPr/>
          <a:lstStyle/>
          <a:p>
            <a:r>
              <a:rPr lang="es-MX" dirty="0" smtClean="0"/>
              <a:t>COMITÉ ESTATAL INTERSECRETARIAL</a:t>
            </a:r>
            <a:endParaRPr lang="es-MX" sz="20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4860032" y="1988840"/>
            <a:ext cx="2520280" cy="720080"/>
          </a:xfrm>
          <a:prstGeom prst="roundRect">
            <a:avLst/>
          </a:prstGeom>
          <a:ln>
            <a:solidFill>
              <a:srgbClr val="00A2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Arial" pitchFamily="34" charset="0"/>
                <a:cs typeface="Arial" pitchFamily="34" charset="0"/>
              </a:rPr>
              <a:t>Titulares de las </a:t>
            </a:r>
            <a:r>
              <a:rPr lang="es-MX" sz="1400" b="1" dirty="0" smtClean="0">
                <a:solidFill>
                  <a:srgbClr val="00A29E"/>
                </a:solidFill>
                <a:latin typeface="Arial" pitchFamily="34" charset="0"/>
                <a:cs typeface="Arial" pitchFamily="34" charset="0"/>
              </a:rPr>
              <a:t>Secretarías del Gobierno del Estado </a:t>
            </a:r>
            <a:r>
              <a:rPr lang="es-MX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homologas a las federales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547664" y="1268760"/>
            <a:ext cx="2808312" cy="5184576"/>
          </a:xfrm>
          <a:prstGeom prst="roundRect">
            <a:avLst/>
          </a:prstGeom>
          <a:ln>
            <a:solidFill>
              <a:srgbClr val="00A2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rgbClr val="00A29E"/>
                </a:solidFill>
                <a:latin typeface="Arial" pitchFamily="34" charset="0"/>
                <a:cs typeface="Arial" pitchFamily="34" charset="0"/>
              </a:rPr>
              <a:t>Delegados Federales en la Entidad</a:t>
            </a:r>
          </a:p>
          <a:p>
            <a:pPr algn="ctr"/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SEDESOL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SEGOB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SEDENA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SEMAR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SHCP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SEMARNAT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SENER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SAGARPA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SCT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SEP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SSA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err="1">
                <a:latin typeface="Arial" pitchFamily="34" charset="0"/>
                <a:cs typeface="Arial" pitchFamily="34" charset="0"/>
              </a:rPr>
              <a:t>STyPS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SEDATU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SECTUR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DIF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OPORTUNIDADES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DICONSA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LICONSA, y más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860032" y="2917442"/>
            <a:ext cx="2520280" cy="1087622"/>
          </a:xfrm>
          <a:prstGeom prst="roundRect">
            <a:avLst/>
          </a:prstGeom>
          <a:ln>
            <a:solidFill>
              <a:srgbClr val="00A2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Arial" pitchFamily="34" charset="0"/>
                <a:cs typeface="Arial" pitchFamily="34" charset="0"/>
              </a:rPr>
              <a:t>Presidentes de los </a:t>
            </a:r>
            <a:r>
              <a:rPr lang="es-MX" sz="1400" b="1" dirty="0" smtClean="0">
                <a:solidFill>
                  <a:srgbClr val="00A29E"/>
                </a:solidFill>
                <a:latin typeface="Arial" pitchFamily="34" charset="0"/>
                <a:cs typeface="Arial" pitchFamily="34" charset="0"/>
              </a:rPr>
              <a:t>Municipios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que  participan en la </a:t>
            </a:r>
            <a:r>
              <a:rPr lang="es-MX" sz="1400" u="sng" dirty="0" smtClean="0">
                <a:latin typeface="Arial" pitchFamily="34" charset="0"/>
                <a:cs typeface="Arial" pitchFamily="34" charset="0"/>
              </a:rPr>
              <a:t>Cruzada contra el Hambre</a:t>
            </a:r>
            <a:endParaRPr lang="es-MX" sz="1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95536" y="2276945"/>
            <a:ext cx="831334" cy="2880247"/>
          </a:xfrm>
          <a:prstGeom prst="roundRect">
            <a:avLst/>
          </a:prstGeom>
          <a:solidFill>
            <a:srgbClr val="00A29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SEDESOL</a:t>
            </a:r>
          </a:p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Secretario Técnico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860032" y="4221160"/>
            <a:ext cx="2520280" cy="720008"/>
          </a:xfrm>
          <a:prstGeom prst="roundRect">
            <a:avLst/>
          </a:prstGeom>
          <a:ln>
            <a:solidFill>
              <a:srgbClr val="00A2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Representantes de grupos</a:t>
            </a:r>
            <a:r>
              <a:rPr lang="es-MX" sz="1400" b="1" dirty="0" smtClean="0">
                <a:solidFill>
                  <a:srgbClr val="00A29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400" b="1" dirty="0">
                <a:solidFill>
                  <a:srgbClr val="00A29E"/>
                </a:solidFill>
                <a:latin typeface="Arial" pitchFamily="34" charset="0"/>
                <a:cs typeface="Arial" pitchFamily="34" charset="0"/>
              </a:rPr>
              <a:t>(Académicos, Sociales, Campesinos)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856955" y="5157192"/>
            <a:ext cx="3888432" cy="1077218"/>
          </a:xfrm>
          <a:prstGeom prst="rect">
            <a:avLst/>
          </a:prstGeom>
          <a:noFill/>
          <a:ln>
            <a:solidFill>
              <a:srgbClr val="00A29E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Se deberán levantar actas con los temas discutidos y los acuerdos derivados tanto en la </a:t>
            </a:r>
            <a:r>
              <a:rPr lang="es-MX" sz="1600" b="1" dirty="0" smtClean="0">
                <a:solidFill>
                  <a:srgbClr val="00A29E"/>
                </a:solidFill>
              </a:rPr>
              <a:t>sesión de instalación</a:t>
            </a:r>
            <a:r>
              <a:rPr lang="es-MX" sz="1600" dirty="0" smtClean="0"/>
              <a:t>, como en las </a:t>
            </a:r>
            <a:r>
              <a:rPr lang="es-MX" sz="1600" b="1" dirty="0">
                <a:solidFill>
                  <a:srgbClr val="00A29E"/>
                </a:solidFill>
              </a:rPr>
              <a:t>sesiones </a:t>
            </a:r>
            <a:r>
              <a:rPr lang="es-MX" sz="1600" b="1" dirty="0" smtClean="0">
                <a:solidFill>
                  <a:srgbClr val="00A29E"/>
                </a:solidFill>
              </a:rPr>
              <a:t>posteriores</a:t>
            </a:r>
            <a:r>
              <a:rPr lang="es-MX" sz="1600" dirty="0" smtClean="0"/>
              <a:t> </a:t>
            </a:r>
            <a:endParaRPr lang="es-MX" sz="1600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5508104" y="1333266"/>
            <a:ext cx="1293067" cy="295534"/>
          </a:xfrm>
          <a:prstGeom prst="roundRect">
            <a:avLst/>
          </a:prstGeom>
          <a:solidFill>
            <a:srgbClr val="00B4B0"/>
          </a:solidFill>
          <a:ln>
            <a:solidFill>
              <a:srgbClr val="00A2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Invitados</a:t>
            </a:r>
            <a:endParaRPr lang="es-MX" sz="16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8100392" y="1988840"/>
            <a:ext cx="471294" cy="2880247"/>
          </a:xfrm>
          <a:prstGeom prst="roundRect">
            <a:avLst/>
          </a:prstGeom>
          <a:solidFill>
            <a:srgbClr val="00A29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GOBERNADOR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671421" y="1196752"/>
            <a:ext cx="1293067" cy="504056"/>
          </a:xfrm>
          <a:prstGeom prst="roundRect">
            <a:avLst/>
          </a:prstGeom>
          <a:solidFill>
            <a:srgbClr val="00B4B0"/>
          </a:solidFill>
          <a:ln>
            <a:solidFill>
              <a:srgbClr val="00A2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Invitado de Honor</a:t>
            </a:r>
            <a:endParaRPr lang="es-MX" sz="16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7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6772564" y="3356992"/>
            <a:ext cx="2232248" cy="7247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5867056" y="4305926"/>
            <a:ext cx="2160240" cy="936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680554" y="5276508"/>
            <a:ext cx="2016225" cy="936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340835" y="4305926"/>
            <a:ext cx="1980688" cy="936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78671" y="3338990"/>
            <a:ext cx="2034619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764704"/>
            <a:ext cx="7848872" cy="689719"/>
          </a:xfrm>
        </p:spPr>
        <p:txBody>
          <a:bodyPr>
            <a:normAutofit/>
          </a:bodyPr>
          <a:lstStyle/>
          <a:p>
            <a:r>
              <a:rPr lang="es-MX" dirty="0" smtClean="0"/>
              <a:t>¿QUÉ ES LA CRUZADA CONTRA EL HAMBRE?</a:t>
            </a:r>
            <a:endParaRPr lang="es-MX" dirty="0"/>
          </a:p>
        </p:txBody>
      </p:sp>
      <p:sp>
        <p:nvSpPr>
          <p:cNvPr id="36" name="35 CuadroTexto"/>
          <p:cNvSpPr txBox="1"/>
          <p:nvPr/>
        </p:nvSpPr>
        <p:spPr>
          <a:xfrm>
            <a:off x="1547514" y="1772816"/>
            <a:ext cx="612083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1950" algn="just"/>
            <a:r>
              <a:rPr lang="es-MX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lang="es-MX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una </a:t>
            </a:r>
            <a:r>
              <a:rPr lang="es-MX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estrategia de inclusión y bienestar social</a:t>
            </a:r>
            <a:r>
              <a:rPr lang="es-MX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que se implementará </a:t>
            </a:r>
            <a:r>
              <a:rPr lang="es-MX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partir </a:t>
            </a:r>
            <a:r>
              <a:rPr lang="es-MX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un proceso participativo de amplio alcance</a:t>
            </a:r>
            <a:r>
              <a:rPr lang="es-MX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cuyo propósito es conjuntar esfuerzos y </a:t>
            </a:r>
            <a:r>
              <a:rPr lang="es-MX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recursos</a:t>
            </a:r>
            <a:endParaRPr lang="es-E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378671" y="3284984"/>
            <a:ext cx="2034620" cy="7740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s-E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Cero </a:t>
            </a:r>
            <a:r>
              <a:rPr lang="es-E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hambre </a:t>
            </a:r>
            <a:r>
              <a:rPr lang="es-E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 partir de una alimentación y nutrición </a:t>
            </a:r>
            <a:r>
              <a:rPr lang="es-E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adecuada</a:t>
            </a:r>
            <a:endParaRPr lang="es-MX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1120523" y="4275094"/>
            <a:ext cx="2421311" cy="10014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s-E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Eliminar la desnutrición infantil aguda </a:t>
            </a:r>
            <a:r>
              <a:rPr lang="es-E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y mejorar los indicadores de peso y talla de la niñez</a:t>
            </a:r>
            <a:endParaRPr lang="es-MX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457436" y="5312512"/>
            <a:ext cx="2409619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s-E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Aumentar </a:t>
            </a:r>
            <a:r>
              <a:rPr lang="es-E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producción de alimentos y el </a:t>
            </a:r>
            <a:r>
              <a:rPr lang="es-E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ingreso</a:t>
            </a:r>
            <a:endParaRPr lang="es-MX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679163" y="4161910"/>
            <a:ext cx="2448272" cy="12241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es-E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Minimizar las pérdidas </a:t>
            </a:r>
            <a:r>
              <a:rPr lang="es-E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post-cosecha </a:t>
            </a:r>
            <a:r>
              <a:rPr lang="es-ES" sz="1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almacenamiento</a:t>
            </a:r>
            <a:r>
              <a:rPr lang="es-E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transporte, distribución y </a:t>
            </a:r>
            <a:r>
              <a:rPr lang="es-E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comercialización)</a:t>
            </a:r>
            <a:endParaRPr lang="es-MX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6772564" y="3356992"/>
            <a:ext cx="2047908" cy="7247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es-E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Promover la participación </a:t>
            </a:r>
            <a:r>
              <a:rPr lang="es-E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comunitaria</a:t>
            </a:r>
            <a:endParaRPr lang="es-MX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407950" y="2834934"/>
            <a:ext cx="2376576" cy="1008112"/>
          </a:xfrm>
          <a:prstGeom prst="ellipse">
            <a:avLst/>
          </a:prstGeom>
          <a:solidFill>
            <a:srgbClr val="0099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OBJETIVOS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 flipH="1">
            <a:off x="2483768" y="3338990"/>
            <a:ext cx="919714" cy="39604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12" idx="3"/>
          </p:cNvCxnSpPr>
          <p:nvPr/>
        </p:nvCxnSpPr>
        <p:spPr>
          <a:xfrm flipH="1">
            <a:off x="2993823" y="3695411"/>
            <a:ext cx="762168" cy="57968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4671050" y="3836348"/>
            <a:ext cx="8803" cy="144016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stCxn id="12" idx="5"/>
          </p:cNvCxnSpPr>
          <p:nvPr/>
        </p:nvCxnSpPr>
        <p:spPr>
          <a:xfrm>
            <a:off x="5436485" y="3695411"/>
            <a:ext cx="797698" cy="57968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stCxn id="12" idx="6"/>
          </p:cNvCxnSpPr>
          <p:nvPr/>
        </p:nvCxnSpPr>
        <p:spPr>
          <a:xfrm>
            <a:off x="5784526" y="3338990"/>
            <a:ext cx="881705" cy="28803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33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37152169"/>
              </p:ext>
            </p:extLst>
          </p:nvPr>
        </p:nvGraphicFramePr>
        <p:xfrm>
          <a:off x="215986" y="1196752"/>
          <a:ext cx="838846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11 Grupo"/>
          <p:cNvGrpSpPr/>
          <p:nvPr/>
        </p:nvGrpSpPr>
        <p:grpSpPr>
          <a:xfrm>
            <a:off x="732540" y="1916832"/>
            <a:ext cx="7871907" cy="3146286"/>
            <a:chOff x="665870" y="1926008"/>
            <a:chExt cx="7871907" cy="3146286"/>
          </a:xfrm>
        </p:grpSpPr>
        <p:grpSp>
          <p:nvGrpSpPr>
            <p:cNvPr id="10" name="9 Grupo"/>
            <p:cNvGrpSpPr/>
            <p:nvPr/>
          </p:nvGrpSpPr>
          <p:grpSpPr>
            <a:xfrm>
              <a:off x="665871" y="1926008"/>
              <a:ext cx="7871906" cy="1743000"/>
              <a:chOff x="1065005" y="1781992"/>
              <a:chExt cx="7871906" cy="1743000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1077955" y="3063327"/>
                <a:ext cx="7858955" cy="461665"/>
              </a:xfrm>
              <a:prstGeom prst="rect">
                <a:avLst/>
              </a:prstGeom>
              <a:noFill/>
              <a:ln>
                <a:solidFill>
                  <a:srgbClr val="00A29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s-MX" sz="1200" dirty="0">
                    <a:latin typeface="Arial" pitchFamily="34" charset="0"/>
                    <a:cs typeface="Arial" pitchFamily="34" charset="0"/>
                  </a:rPr>
                  <a:t>Elaboración de informes donde se identifiquen problemáticas operativas </a:t>
                </a:r>
                <a:r>
                  <a:rPr lang="es-MX" sz="1200" dirty="0" smtClean="0">
                    <a:latin typeface="Arial" pitchFamily="34" charset="0"/>
                    <a:cs typeface="Arial" pitchFamily="34" charset="0"/>
                  </a:rPr>
                  <a:t>(Reglas </a:t>
                </a:r>
                <a:r>
                  <a:rPr lang="es-MX" sz="1200" dirty="0">
                    <a:latin typeface="Arial" pitchFamily="34" charset="0"/>
                    <a:cs typeface="Arial" pitchFamily="34" charset="0"/>
                  </a:rPr>
                  <a:t>de </a:t>
                </a:r>
                <a:r>
                  <a:rPr lang="es-MX" sz="1200" dirty="0" smtClean="0">
                    <a:latin typeface="Arial" pitchFamily="34" charset="0"/>
                    <a:cs typeface="Arial" pitchFamily="34" charset="0"/>
                  </a:rPr>
                  <a:t>Operación</a:t>
                </a:r>
                <a:r>
                  <a:rPr lang="es-MX" sz="1200" dirty="0">
                    <a:latin typeface="Arial" pitchFamily="34" charset="0"/>
                    <a:cs typeface="Arial" pitchFamily="34" charset="0"/>
                  </a:rPr>
                  <a:t>) y de autorización de recursos. </a:t>
                </a:r>
                <a:endParaRPr lang="es-MX" dirty="0"/>
              </a:p>
            </p:txBody>
          </p:sp>
          <p:sp>
            <p:nvSpPr>
              <p:cNvPr id="5" name="4 CuadroTexto"/>
              <p:cNvSpPr txBox="1"/>
              <p:nvPr/>
            </p:nvSpPr>
            <p:spPr>
              <a:xfrm>
                <a:off x="1065005" y="2347938"/>
                <a:ext cx="7871906" cy="461665"/>
              </a:xfrm>
              <a:prstGeom prst="rect">
                <a:avLst/>
              </a:prstGeom>
              <a:noFill/>
              <a:ln>
                <a:solidFill>
                  <a:srgbClr val="00A29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s-MX" sz="1200" dirty="0">
                    <a:latin typeface="Arial" pitchFamily="34" charset="0"/>
                    <a:cs typeface="Arial" pitchFamily="34" charset="0"/>
                  </a:rPr>
                  <a:t>Formular y proponer los programas de inversión y financiamiento, a fin de orientar el presupuesto hacia la población objetivo. </a:t>
                </a:r>
                <a:endParaRPr lang="es-ES_tradnl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1065005" y="1781992"/>
                <a:ext cx="7871906" cy="461665"/>
              </a:xfrm>
              <a:prstGeom prst="rect">
                <a:avLst/>
              </a:prstGeom>
              <a:noFill/>
              <a:ln>
                <a:solidFill>
                  <a:srgbClr val="00A29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s-MX" sz="1200" dirty="0">
                    <a:latin typeface="Arial" pitchFamily="34" charset="0"/>
                    <a:cs typeface="Arial" pitchFamily="34" charset="0"/>
                  </a:rPr>
                  <a:t>Formular y aprobar la creación de Grupos de Trabajo locales con el objeto de realizar acciones conjuntas interinstitucionales que incidan en el abatimiento de las carencias y la movilidad de los indicadores</a:t>
                </a:r>
                <a:r>
                  <a:rPr lang="es-MX" sz="1050" b="1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s-MX" sz="1050" b="1" dirty="0"/>
              </a:p>
            </p:txBody>
          </p:sp>
        </p:grpSp>
        <p:sp>
          <p:nvSpPr>
            <p:cNvPr id="8" name="7 CuadroTexto"/>
            <p:cNvSpPr txBox="1"/>
            <p:nvPr/>
          </p:nvSpPr>
          <p:spPr>
            <a:xfrm>
              <a:off x="665870" y="4518296"/>
              <a:ext cx="7871907" cy="553998"/>
            </a:xfrm>
            <a:prstGeom prst="rect">
              <a:avLst/>
            </a:prstGeom>
            <a:noFill/>
            <a:ln w="38100">
              <a:solidFill>
                <a:srgbClr val="00A29E"/>
              </a:solidFill>
            </a:ln>
          </p:spPr>
          <p:txBody>
            <a:bodyPr wrap="square" rtlCol="0">
              <a:spAutoFit/>
            </a:bodyPr>
            <a:lstStyle/>
            <a:p>
              <a:pPr marL="171450" lvl="0" indent="-171450" algn="just">
                <a:buFont typeface="Arial" pitchFamily="34" charset="0"/>
                <a:buChar char="•"/>
              </a:pPr>
              <a:r>
                <a:rPr lang="es-MX" sz="1200" dirty="0">
                  <a:latin typeface="Arial" pitchFamily="34" charset="0"/>
                  <a:cs typeface="Arial" pitchFamily="34" charset="0"/>
                </a:rPr>
                <a:t>Elaboración de informes mensuales en el Estado del avance y cumplimiento de las Metas para el control, monitoreo y evaluación</a:t>
              </a:r>
              <a:r>
                <a:rPr lang="es-MX" dirty="0">
                  <a:latin typeface="Arial" pitchFamily="34" charset="0"/>
                  <a:cs typeface="Arial" pitchFamily="34" charset="0"/>
                </a:rPr>
                <a:t>. </a:t>
              </a:r>
              <a:endParaRPr lang="es-MX" dirty="0"/>
            </a:p>
          </p:txBody>
        </p:sp>
      </p:grpSp>
      <p:sp>
        <p:nvSpPr>
          <p:cNvPr id="11" name="1 Título"/>
          <p:cNvSpPr txBox="1">
            <a:spLocks/>
          </p:cNvSpPr>
          <p:nvPr/>
        </p:nvSpPr>
        <p:spPr>
          <a:xfrm>
            <a:off x="2342555" y="188640"/>
            <a:ext cx="3960440" cy="4736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FUNCIONES CEI</a:t>
            </a:r>
            <a:endParaRPr lang="es-MX" sz="2000" b="1" dirty="0">
              <a:solidFill>
                <a:schemeClr val="bg1">
                  <a:lumMod val="95000"/>
                </a:schemeClr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2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467543" y="2343959"/>
            <a:ext cx="936104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MUNICIPIO</a:t>
            </a:r>
            <a:endParaRPr lang="es-MX" sz="1200" b="1" dirty="0"/>
          </a:p>
        </p:txBody>
      </p:sp>
      <p:sp>
        <p:nvSpPr>
          <p:cNvPr id="11" name="10 Rectángulo"/>
          <p:cNvSpPr/>
          <p:nvPr/>
        </p:nvSpPr>
        <p:spPr>
          <a:xfrm>
            <a:off x="1475656" y="2343958"/>
            <a:ext cx="936104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LOCALIDAD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555777" y="2335332"/>
            <a:ext cx="936104" cy="28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FEDERAL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595328" y="2325762"/>
            <a:ext cx="792088" cy="28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ESTATAL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512543" y="2320823"/>
            <a:ext cx="936104" cy="290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MUNICIPAL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544108" y="2317091"/>
            <a:ext cx="1152128" cy="28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BENEFICIARIOS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804248" y="2325717"/>
            <a:ext cx="1008112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TOTAL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619672" y="3215899"/>
            <a:ext cx="936104" cy="5717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INDICADOR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99792" y="3222124"/>
            <a:ext cx="1800200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ACCION QUE IMPACTA DIRECTAMENTE AL INDICADOR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67543" y="1911177"/>
            <a:ext cx="1944216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COBERTURA</a:t>
            </a:r>
            <a:endParaRPr lang="es-MX" sz="1200" b="1" dirty="0"/>
          </a:p>
        </p:txBody>
      </p:sp>
      <p:sp>
        <p:nvSpPr>
          <p:cNvPr id="20" name="19 Rectángulo"/>
          <p:cNvSpPr/>
          <p:nvPr/>
        </p:nvSpPr>
        <p:spPr>
          <a:xfrm>
            <a:off x="2543876" y="1917354"/>
            <a:ext cx="5328592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ESTRUCTURA FINANCIERA</a:t>
            </a:r>
            <a:endParaRPr lang="es-MX" sz="1200" b="1" dirty="0"/>
          </a:p>
        </p:txBody>
      </p:sp>
      <p:sp>
        <p:nvSpPr>
          <p:cNvPr id="21" name="20 Rectángulo"/>
          <p:cNvSpPr/>
          <p:nvPr/>
        </p:nvSpPr>
        <p:spPr>
          <a:xfrm>
            <a:off x="4770364" y="3192159"/>
            <a:ext cx="1116124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DEPENDENCIA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076457" y="3198760"/>
            <a:ext cx="1008112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PROGRAMA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23" name="22 Flecha derecha"/>
          <p:cNvSpPr/>
          <p:nvPr/>
        </p:nvSpPr>
        <p:spPr>
          <a:xfrm>
            <a:off x="8172007" y="2209289"/>
            <a:ext cx="288032" cy="48463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Flecha derecha"/>
          <p:cNvSpPr/>
          <p:nvPr/>
        </p:nvSpPr>
        <p:spPr>
          <a:xfrm>
            <a:off x="467543" y="3277366"/>
            <a:ext cx="972109" cy="48463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Rectángulo"/>
          <p:cNvSpPr/>
          <p:nvPr/>
        </p:nvSpPr>
        <p:spPr>
          <a:xfrm>
            <a:off x="1570847" y="2870101"/>
            <a:ext cx="2905962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IMPACTO</a:t>
            </a:r>
            <a:endParaRPr lang="es-MX" sz="1200" b="1" dirty="0"/>
          </a:p>
        </p:txBody>
      </p:sp>
      <p:sp>
        <p:nvSpPr>
          <p:cNvPr id="26" name="25 Rectángulo"/>
          <p:cNvSpPr/>
          <p:nvPr/>
        </p:nvSpPr>
        <p:spPr>
          <a:xfrm>
            <a:off x="4751178" y="2864371"/>
            <a:ext cx="2308026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INSTITUCIÓN</a:t>
            </a:r>
            <a:endParaRPr lang="es-MX" sz="1200" b="1" dirty="0"/>
          </a:p>
        </p:txBody>
      </p:sp>
      <p:sp>
        <p:nvSpPr>
          <p:cNvPr id="27" name="26 Rectángulo"/>
          <p:cNvSpPr/>
          <p:nvPr/>
        </p:nvSpPr>
        <p:spPr>
          <a:xfrm>
            <a:off x="912525" y="4581128"/>
            <a:ext cx="1643251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AMPLIACIÓN DEL DERECHO A PERSONAS CON CARENCIA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2699792" y="4581128"/>
            <a:ext cx="936104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HOMBRES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743908" y="4581128"/>
            <a:ext cx="900100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MUJERES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912525" y="4149080"/>
            <a:ext cx="1643252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METAS</a:t>
            </a:r>
            <a:endParaRPr lang="es-MX" sz="1200" b="1" dirty="0"/>
          </a:p>
        </p:txBody>
      </p:sp>
      <p:sp>
        <p:nvSpPr>
          <p:cNvPr id="31" name="30 Rectángulo"/>
          <p:cNvSpPr/>
          <p:nvPr/>
        </p:nvSpPr>
        <p:spPr>
          <a:xfrm>
            <a:off x="2699792" y="4149080"/>
            <a:ext cx="1944216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BENEFICIARIOS</a:t>
            </a:r>
            <a:endParaRPr lang="es-MX" sz="1200" b="1" dirty="0"/>
          </a:p>
        </p:txBody>
      </p:sp>
      <p:sp>
        <p:nvSpPr>
          <p:cNvPr id="32" name="31 Rectángulo"/>
          <p:cNvSpPr/>
          <p:nvPr/>
        </p:nvSpPr>
        <p:spPr>
          <a:xfrm>
            <a:off x="4788768" y="4581128"/>
            <a:ext cx="1152128" cy="5760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NOMBRE  OBRA / PY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084168" y="4581128"/>
            <a:ext cx="792088" cy="5760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PERIODO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4788024" y="4161259"/>
            <a:ext cx="1152128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UNIDAD MED</a:t>
            </a:r>
            <a:endParaRPr lang="es-MX" sz="1200" b="1" dirty="0"/>
          </a:p>
        </p:txBody>
      </p:sp>
      <p:sp>
        <p:nvSpPr>
          <p:cNvPr id="35" name="34 Rectángulo"/>
          <p:cNvSpPr/>
          <p:nvPr/>
        </p:nvSpPr>
        <p:spPr>
          <a:xfrm>
            <a:off x="6084168" y="4163913"/>
            <a:ext cx="792088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TIEMPO</a:t>
            </a:r>
            <a:endParaRPr lang="es-MX" sz="1200" b="1" dirty="0"/>
          </a:p>
        </p:txBody>
      </p:sp>
      <p:sp>
        <p:nvSpPr>
          <p:cNvPr id="36" name="35 Flecha derecha"/>
          <p:cNvSpPr/>
          <p:nvPr/>
        </p:nvSpPr>
        <p:spPr>
          <a:xfrm>
            <a:off x="7452320" y="3212975"/>
            <a:ext cx="1040536" cy="48463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36 Flecha derecha"/>
          <p:cNvSpPr/>
          <p:nvPr/>
        </p:nvSpPr>
        <p:spPr>
          <a:xfrm>
            <a:off x="467544" y="4653136"/>
            <a:ext cx="216024" cy="43204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37 Título"/>
          <p:cNvSpPr>
            <a:spLocks noGrp="1"/>
          </p:cNvSpPr>
          <p:nvPr>
            <p:ph type="title"/>
          </p:nvPr>
        </p:nvSpPr>
        <p:spPr>
          <a:xfrm>
            <a:off x="336349" y="764704"/>
            <a:ext cx="82809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indent="-180975" algn="ctr"/>
            <a:r>
              <a:rPr lang="es-MX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DEFINICIÓN DE NECESIDADES Y SEGUIMIENTO </a:t>
            </a:r>
            <a:r>
              <a:rPr lang="es-MX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 LAS REUNIONES DE LAS COMISIONES </a:t>
            </a:r>
            <a:r>
              <a:rPr lang="es-MX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ESTATALES (ANEXO I,II,IV y V)</a:t>
            </a:r>
            <a:endParaRPr lang="es-MX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7020272" y="4581128"/>
            <a:ext cx="864096" cy="5760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AVANCE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7020272" y="4161259"/>
            <a:ext cx="864096" cy="20384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STATUS</a:t>
            </a:r>
            <a:endParaRPr lang="es-MX" sz="1200" b="1" dirty="0"/>
          </a:p>
        </p:txBody>
      </p:sp>
      <p:sp>
        <p:nvSpPr>
          <p:cNvPr id="41" name="40 Flecha derecha"/>
          <p:cNvSpPr/>
          <p:nvPr/>
        </p:nvSpPr>
        <p:spPr>
          <a:xfrm>
            <a:off x="8204824" y="4581128"/>
            <a:ext cx="327616" cy="504056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41 Rectángulo"/>
          <p:cNvSpPr/>
          <p:nvPr/>
        </p:nvSpPr>
        <p:spPr>
          <a:xfrm>
            <a:off x="4355976" y="5589240"/>
            <a:ext cx="3528392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CONCURRENCIA DE POLÍTICAS Y PROGRAMAS</a:t>
            </a:r>
            <a:endParaRPr lang="es-MX" sz="1200" b="1" dirty="0"/>
          </a:p>
        </p:txBody>
      </p:sp>
      <p:sp>
        <p:nvSpPr>
          <p:cNvPr id="43" name="42 Rectángulo"/>
          <p:cNvSpPr/>
          <p:nvPr/>
        </p:nvSpPr>
        <p:spPr>
          <a:xfrm>
            <a:off x="4408192" y="6012482"/>
            <a:ext cx="3528392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REASIGNACIÓN PRESUPUESTAL  /  AFECTACIÓN REGLAS DE OPERACIÓN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935596" y="5589240"/>
            <a:ext cx="3096344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NECESIDAD DE ACUERDOS</a:t>
            </a:r>
            <a:endParaRPr lang="es-MX" sz="1200" b="1" dirty="0"/>
          </a:p>
        </p:txBody>
      </p:sp>
      <p:sp>
        <p:nvSpPr>
          <p:cNvPr id="45" name="44 Rectángulo"/>
          <p:cNvSpPr/>
          <p:nvPr/>
        </p:nvSpPr>
        <p:spPr>
          <a:xfrm>
            <a:off x="935596" y="6012482"/>
            <a:ext cx="3096344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COORDINACIÓN Y ALINEAMIENTO DE ACCIONES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46" name="6 CuadroTexto"/>
          <p:cNvSpPr txBox="1">
            <a:spLocks noChangeArrowheads="1"/>
          </p:cNvSpPr>
          <p:nvPr/>
        </p:nvSpPr>
        <p:spPr bwMode="auto">
          <a:xfrm>
            <a:off x="467543" y="1405055"/>
            <a:ext cx="19906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DIAGNÓSTICO ESTATAL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2908337" y="1405057"/>
            <a:ext cx="2844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Arial" pitchFamily="34" charset="0"/>
                <a:cs typeface="Arial" pitchFamily="34" charset="0"/>
              </a:rPr>
              <a:t>LÍNEAS DE ACCIÓN PRIORITARIAS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6076457" y="1405056"/>
            <a:ext cx="2262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Arial" pitchFamily="34" charset="0"/>
                <a:cs typeface="Arial" pitchFamily="34" charset="0"/>
              </a:rPr>
              <a:t>PROYECTOS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ESPECÍFICOS</a:t>
            </a:r>
          </a:p>
        </p:txBody>
      </p:sp>
      <p:sp>
        <p:nvSpPr>
          <p:cNvPr id="49" name="48 Flecha derecha"/>
          <p:cNvSpPr/>
          <p:nvPr/>
        </p:nvSpPr>
        <p:spPr>
          <a:xfrm>
            <a:off x="2487985" y="1386515"/>
            <a:ext cx="352560" cy="2769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49 Flecha derecha"/>
          <p:cNvSpPr/>
          <p:nvPr/>
        </p:nvSpPr>
        <p:spPr>
          <a:xfrm>
            <a:off x="5733925" y="1415709"/>
            <a:ext cx="342532" cy="2663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164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9503" y="5085184"/>
            <a:ext cx="1889001" cy="149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795065"/>
            <a:ext cx="7848872" cy="689719"/>
          </a:xfrm>
        </p:spPr>
        <p:txBody>
          <a:bodyPr/>
          <a:lstStyle/>
          <a:p>
            <a:r>
              <a:rPr lang="es-MX" sz="2000" dirty="0" smtClean="0"/>
              <a:t>LEVANTAMIENTO DE BANDERAS BLANCAS</a:t>
            </a:r>
            <a:br>
              <a:rPr lang="es-MX" sz="2000" dirty="0" smtClean="0"/>
            </a:br>
            <a:r>
              <a:rPr lang="es-MX" sz="2000" dirty="0" smtClean="0"/>
              <a:t>(80 municipios)</a:t>
            </a:r>
            <a:endParaRPr lang="es-MX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59" y="1553999"/>
            <a:ext cx="78488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MX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Sistema de Monitoreo y Evaluación 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permitirá conocer los avances en los objetivos establecidos y los logros alcanzados en materia de Desarrollo Social.</a:t>
            </a:r>
          </a:p>
          <a:p>
            <a:pPr algn="just"/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400" dirty="0" smtClean="0">
                <a:latin typeface="Arial" pitchFamily="34" charset="0"/>
                <a:cs typeface="Arial" pitchFamily="34" charset="0"/>
              </a:rPr>
              <a:t>A partir de ello, se podrán levantar </a:t>
            </a:r>
            <a:r>
              <a:rPr lang="es-MX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Banderas Blancas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en aquellos municipios que cuenten con los siguientes criterios:</a:t>
            </a:r>
          </a:p>
          <a:p>
            <a:pPr algn="just"/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8000"/>
              </a:buClr>
            </a:pPr>
            <a:r>
              <a:rPr lang="es-MX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Disminución del 50% de las tres carencias más altas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señaladas en el Diagnóstico</a:t>
            </a:r>
          </a:p>
          <a:p>
            <a:pPr lvl="2" algn="just">
              <a:buClr>
                <a:srgbClr val="008000"/>
              </a:buClr>
            </a:pP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8000"/>
              </a:buClr>
            </a:pPr>
            <a:r>
              <a:rPr lang="es-MX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Incremento del 25% en la ejecución de recursos estatales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en acciones de Desarrollo Social durante al menos 3 ejercicios fiscales consecutivos</a:t>
            </a:r>
          </a:p>
          <a:p>
            <a:pPr lvl="2" algn="just">
              <a:buClr>
                <a:srgbClr val="008000"/>
              </a:buClr>
            </a:pP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8000"/>
              </a:buClr>
            </a:pPr>
            <a:r>
              <a:rPr lang="es-MX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Incremento del 50% en la atención a grupos vulnerables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(niños, mujeres, indígenas, adultos mayores y discapacitados) por parte de los programas estatales. 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8000"/>
              </a:buClr>
            </a:pP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8000"/>
              </a:buClr>
            </a:pPr>
            <a:r>
              <a:rPr lang="es-MX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MX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ncremento de 50% en acciones que fomenten la participación comunitaria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en materia de Desarrollo Social Incluyente</a:t>
            </a:r>
          </a:p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347" y="2996952"/>
            <a:ext cx="26201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1632" y="3540143"/>
            <a:ext cx="26201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1632" y="4114100"/>
            <a:ext cx="26201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1632" y="4653136"/>
            <a:ext cx="26201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67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6 Marcador de contenido"/>
          <p:cNvSpPr>
            <a:spLocks noGrp="1"/>
          </p:cNvSpPr>
          <p:nvPr>
            <p:ph idx="4294967295"/>
          </p:nvPr>
        </p:nvSpPr>
        <p:spPr bwMode="auto">
          <a:xfrm>
            <a:off x="323528" y="980728"/>
            <a:ext cx="8496300" cy="50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 algn="just">
              <a:buNone/>
            </a:pPr>
            <a:endParaRPr lang="es-MX" sz="1600" dirty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MX" sz="160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Estar conscientes de la situación y los logros se deben alcanzar en esta administración por lo que deberán realizarse </a:t>
            </a:r>
            <a:r>
              <a:rPr lang="es-MX" sz="16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Campañas de Concientización</a:t>
            </a:r>
            <a:r>
              <a:rPr lang="es-MX" sz="1600" dirty="0">
                <a:solidFill>
                  <a:srgbClr val="595959"/>
                </a:solidFill>
                <a:latin typeface="Arial" charset="0"/>
                <a:cs typeface="Arial" charset="0"/>
              </a:rPr>
              <a:t> del Programa a nivel nacional</a:t>
            </a:r>
            <a:r>
              <a:rPr lang="es-MX" sz="160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 algn="just">
              <a:buNone/>
            </a:pPr>
            <a:endParaRPr lang="es-MX" sz="1600" dirty="0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MX" sz="160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Implementar acciones y obras en cada uno de los </a:t>
            </a:r>
            <a:r>
              <a:rPr lang="es-MX" sz="1600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400 municipios</a:t>
            </a:r>
            <a:r>
              <a:rPr lang="es-MX" sz="160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 algn="just">
              <a:buNone/>
            </a:pPr>
            <a:endParaRPr lang="es-MX" sz="1600" dirty="0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MX" sz="160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 La Cruzada deberá alinearse dentro del eje temático </a:t>
            </a:r>
            <a:r>
              <a:rPr lang="es-MX" sz="1600" b="1" i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México Próspero</a:t>
            </a:r>
            <a:r>
              <a:rPr lang="es-MX" sz="160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. Es importante colocar </a:t>
            </a:r>
            <a:r>
              <a:rPr lang="es-MX" sz="1600" dirty="0">
                <a:solidFill>
                  <a:srgbClr val="595959"/>
                </a:solidFill>
                <a:latin typeface="Arial" charset="0"/>
                <a:cs typeface="Arial" charset="0"/>
              </a:rPr>
              <a:t>a</a:t>
            </a:r>
            <a:r>
              <a:rPr lang="es-MX" sz="160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l país en una </a:t>
            </a:r>
            <a:r>
              <a:rPr lang="es-MX" sz="16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dinámica de crecimiento</a:t>
            </a:r>
            <a:r>
              <a:rPr lang="es-MX" sz="1600" b="1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 </a:t>
            </a:r>
            <a:r>
              <a:rPr lang="es-MX" sz="160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donde el acceso a productos alimenticios sea económico.  </a:t>
            </a:r>
          </a:p>
          <a:p>
            <a:pPr algn="just">
              <a:buFont typeface="Wingdings" pitchFamily="2" charset="2"/>
              <a:buChar char="Ø"/>
            </a:pPr>
            <a:endParaRPr lang="es-MX" sz="1600" dirty="0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MX" sz="160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No perder de vista que la Cruzada tiene el </a:t>
            </a:r>
            <a:r>
              <a:rPr lang="es-MX" sz="16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propósito de sacar de la pobreza extrema</a:t>
            </a:r>
            <a:r>
              <a:rPr lang="es-MX" sz="160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 y carencia de alimentación a </a:t>
            </a:r>
            <a:r>
              <a:rPr lang="es-MX" sz="1600" dirty="0">
                <a:solidFill>
                  <a:srgbClr val="595959"/>
                </a:solidFill>
                <a:latin typeface="Arial" charset="0"/>
                <a:cs typeface="Arial" charset="0"/>
              </a:rPr>
              <a:t>7.4 </a:t>
            </a:r>
            <a:r>
              <a:rPr lang="es-MX" sz="160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millones de personas. </a:t>
            </a:r>
          </a:p>
          <a:p>
            <a:pPr algn="just">
              <a:buFont typeface="Wingdings" pitchFamily="2" charset="2"/>
              <a:buChar char="Ø"/>
            </a:pPr>
            <a:endParaRPr lang="es-MX" sz="1600" dirty="0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MX" sz="160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 deberá hacer </a:t>
            </a:r>
            <a:r>
              <a:rPr lang="es-MX" sz="16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levantamiento de Banderas Blancas </a:t>
            </a:r>
            <a:r>
              <a:rPr lang="es-MX" sz="160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en un mínimo de </a:t>
            </a:r>
            <a:r>
              <a:rPr lang="es-MX" sz="16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80 municipios </a:t>
            </a:r>
            <a:r>
              <a:rPr lang="es-MX" sz="160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en este año, incluyendo aquellos </a:t>
            </a:r>
            <a:r>
              <a:rPr lang="es-MX" sz="1600" dirty="0">
                <a:solidFill>
                  <a:srgbClr val="595959"/>
                </a:solidFill>
                <a:latin typeface="Arial" charset="0"/>
                <a:cs typeface="Arial" charset="0"/>
              </a:rPr>
              <a:t>más </a:t>
            </a:r>
            <a:r>
              <a:rPr lang="es-MX" sz="160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emblemáticos que siempre </a:t>
            </a:r>
            <a:r>
              <a:rPr lang="es-MX" sz="1600" dirty="0">
                <a:solidFill>
                  <a:srgbClr val="595959"/>
                </a:solidFill>
                <a:latin typeface="Arial" charset="0"/>
                <a:cs typeface="Arial" charset="0"/>
              </a:rPr>
              <a:t>han estado relacionados </a:t>
            </a:r>
            <a:r>
              <a:rPr lang="es-MX" sz="160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con </a:t>
            </a:r>
            <a:r>
              <a:rPr lang="es-MX" sz="1600" dirty="0">
                <a:solidFill>
                  <a:srgbClr val="595959"/>
                </a:solidFill>
                <a:latin typeface="Arial" charset="0"/>
                <a:cs typeface="Arial" charset="0"/>
              </a:rPr>
              <a:t>la pobreza</a:t>
            </a:r>
            <a:r>
              <a:rPr lang="es-MX" sz="160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 algn="just">
              <a:buNone/>
            </a:pPr>
            <a:endParaRPr lang="es-MX" sz="1600" dirty="0" smtClean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555776" y="116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INSTRUCCIÓN PRESIDENCIAL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767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contenido"/>
          <p:cNvSpPr txBox="1">
            <a:spLocks/>
          </p:cNvSpPr>
          <p:nvPr/>
        </p:nvSpPr>
        <p:spPr bwMode="auto">
          <a:xfrm>
            <a:off x="323528" y="764704"/>
            <a:ext cx="843346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MX" sz="15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En esta estrategia </a:t>
            </a:r>
            <a:r>
              <a:rPr lang="es-MX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se involucra a todo el Gobierno Federal, con acciones </a:t>
            </a:r>
            <a:r>
              <a:rPr lang="es-MX" sz="15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específicas, por lo que se </a:t>
            </a:r>
            <a:r>
              <a:rPr lang="es-MX" sz="1500" b="1" dirty="0">
                <a:solidFill>
                  <a:srgbClr val="00A29E"/>
                </a:solidFill>
                <a:latin typeface="Arial" charset="0"/>
                <a:cs typeface="Arial" charset="0"/>
              </a:rPr>
              <a:t>instruye a los Secretarios de Estado </a:t>
            </a:r>
            <a:r>
              <a:rPr lang="es-MX" sz="15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la designación de </a:t>
            </a:r>
            <a:r>
              <a:rPr lang="es-MX" sz="1500" b="1" dirty="0">
                <a:solidFill>
                  <a:srgbClr val="00A29E"/>
                </a:solidFill>
                <a:latin typeface="Arial" charset="0"/>
                <a:cs typeface="Arial" charset="0"/>
              </a:rPr>
              <a:t>un funcionario de alto nivel</a:t>
            </a:r>
            <a:r>
              <a:rPr lang="es-MX" sz="15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, responsable </a:t>
            </a:r>
            <a:r>
              <a:rPr lang="es-MX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e integrador de todas las áreas que están coordinando. </a:t>
            </a:r>
          </a:p>
          <a:p>
            <a:pPr marL="285750" indent="-28575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s-MX" sz="15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MX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En la </a:t>
            </a:r>
            <a:r>
              <a:rPr lang="es-MX" sz="1500" b="1" dirty="0">
                <a:solidFill>
                  <a:srgbClr val="00A29E"/>
                </a:solidFill>
                <a:latin typeface="Arial" pitchFamily="34" charset="0"/>
                <a:cs typeface="Arial" pitchFamily="34" charset="0"/>
              </a:rPr>
              <a:t>coordinación intersecretarial </a:t>
            </a:r>
            <a:r>
              <a:rPr lang="es-MX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participarán los </a:t>
            </a:r>
            <a:r>
              <a:rPr lang="es-MX" sz="1500" b="1" dirty="0">
                <a:solidFill>
                  <a:srgbClr val="00A29E"/>
                </a:solidFill>
                <a:latin typeface="Arial" charset="0"/>
                <a:cs typeface="Arial" charset="0"/>
              </a:rPr>
              <a:t>Delegados Federales, y las dependencias </a:t>
            </a:r>
            <a:r>
              <a:rPr lang="es-MX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involucradas por lo que </a:t>
            </a:r>
            <a:r>
              <a:rPr lang="es-MX" sz="15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se instruye nombrar a responsables </a:t>
            </a:r>
            <a:r>
              <a:rPr lang="es-MX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de cada </a:t>
            </a:r>
            <a:r>
              <a:rPr lang="es-MX" sz="15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una </a:t>
            </a:r>
            <a:r>
              <a:rPr lang="es-MX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de las </a:t>
            </a:r>
            <a:r>
              <a:rPr lang="es-MX" sz="15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dependencias </a:t>
            </a:r>
            <a:r>
              <a:rPr lang="es-MX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que se harán cargo de llevar el seguimiento de las principales </a:t>
            </a:r>
            <a:r>
              <a:rPr lang="es-MX" sz="15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acciones</a:t>
            </a:r>
            <a:r>
              <a:rPr lang="es-MX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MX" sz="1500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s-MX" sz="1500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MX" sz="15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MX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Secretaria de Desarrollo Social </a:t>
            </a:r>
            <a:r>
              <a:rPr lang="es-MX" sz="15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integrará </a:t>
            </a:r>
            <a:r>
              <a:rPr lang="es-MX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un equipo de trabajo </a:t>
            </a:r>
            <a:r>
              <a:rPr lang="es-MX" sz="15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MX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funcionarios, a modo </a:t>
            </a:r>
            <a:r>
              <a:rPr lang="es-MX" sz="15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de conformar </a:t>
            </a:r>
            <a:r>
              <a:rPr lang="es-MX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comités estatales y consejos municipales </a:t>
            </a:r>
            <a:r>
              <a:rPr lang="es-MX" sz="15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intersecretariales </a:t>
            </a:r>
            <a:r>
              <a:rPr lang="es-MX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para que en cada uno de los 400 municipios se generen sinergias y </a:t>
            </a:r>
            <a:r>
              <a:rPr lang="es-MX" sz="15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es-MX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a través de esta estructura se reporten los </a:t>
            </a:r>
            <a:r>
              <a:rPr lang="es-MX" sz="1500" b="1" dirty="0">
                <a:solidFill>
                  <a:srgbClr val="00A29E"/>
                </a:solidFill>
                <a:latin typeface="Arial" charset="0"/>
                <a:cs typeface="Arial" charset="0"/>
              </a:rPr>
              <a:t>resultados reales</a:t>
            </a:r>
            <a:r>
              <a:rPr lang="es-MX" sz="15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s-MX" sz="1500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MX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MX" sz="1500" b="1" dirty="0">
                <a:solidFill>
                  <a:srgbClr val="00A29E"/>
                </a:solidFill>
                <a:latin typeface="Arial" charset="0"/>
                <a:cs typeface="Arial" charset="0"/>
              </a:rPr>
              <a:t>instruye a la SEDESOL </a:t>
            </a:r>
            <a:r>
              <a:rPr lang="es-MX" sz="15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que prepare un  </a:t>
            </a:r>
            <a:r>
              <a:rPr lang="es-MX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esquema de </a:t>
            </a:r>
            <a:r>
              <a:rPr lang="es-MX" sz="1500" b="1" dirty="0">
                <a:solidFill>
                  <a:srgbClr val="00A29E"/>
                </a:solidFill>
                <a:latin typeface="Arial" charset="0"/>
                <a:cs typeface="Arial" charset="0"/>
              </a:rPr>
              <a:t>evaluación y monitoreo </a:t>
            </a:r>
            <a:r>
              <a:rPr lang="es-MX" sz="15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es-MX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permita </a:t>
            </a:r>
            <a:r>
              <a:rPr lang="es-MX" sz="15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identificar la </a:t>
            </a:r>
            <a:r>
              <a:rPr lang="es-MX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participación de los Secretarios y la coordinación </a:t>
            </a:r>
            <a:r>
              <a:rPr lang="es-MX" sz="15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intersecretarial.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s-MX" sz="15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MX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La Unidad de Evaluación Gubernamental de la SHCP y la Oficina de la Presidencia, evaluarán los avances mensuales de desempeño y </a:t>
            </a:r>
            <a:r>
              <a:rPr lang="es-MX" sz="1500" b="1" dirty="0">
                <a:solidFill>
                  <a:srgbClr val="00A29E"/>
                </a:solidFill>
                <a:latin typeface="Arial" charset="0"/>
                <a:cs typeface="Arial" charset="0"/>
              </a:rPr>
              <a:t>CONEVAL evaluará anualmente</a:t>
            </a:r>
            <a:r>
              <a:rPr lang="es-MX" sz="15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el avance en los indicadores</a:t>
            </a:r>
            <a:r>
              <a:rPr lang="es-MX" sz="15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s-MX" sz="1500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MX" sz="1500" dirty="0">
                <a:solidFill>
                  <a:srgbClr val="595959"/>
                </a:solidFill>
                <a:latin typeface="Arial" charset="0"/>
                <a:cs typeface="Arial" charset="0"/>
              </a:rPr>
              <a:t>Cada Dependencia deberá cumplir con las metas establecidas y alinear la autorización de sus recursos conforme a lo que determine la SHCP. Al respecto, </a:t>
            </a:r>
            <a:r>
              <a:rPr lang="es-MX" sz="1500" b="1" dirty="0">
                <a:solidFill>
                  <a:srgbClr val="00A29E"/>
                </a:solidFill>
                <a:latin typeface="Arial" charset="0"/>
                <a:cs typeface="Arial" charset="0"/>
              </a:rPr>
              <a:t>se crea un Comité para refuncionalizar Reglas de Operación y hacer transferencias presupuestales</a:t>
            </a:r>
            <a:r>
              <a:rPr lang="es-MX" sz="1500" dirty="0">
                <a:solidFill>
                  <a:srgbClr val="00A29E"/>
                </a:solidFill>
                <a:latin typeface="Arial" charset="0"/>
                <a:cs typeface="Arial" charset="0"/>
              </a:rPr>
              <a:t>.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5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500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7504" y="1268760"/>
          <a:ext cx="8964489" cy="42404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2128"/>
                <a:gridCol w="1296144"/>
                <a:gridCol w="1368152"/>
                <a:gridCol w="1584176"/>
                <a:gridCol w="2016224"/>
                <a:gridCol w="1547665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#</a:t>
                      </a:r>
                      <a:r>
                        <a:rPr lang="es-MX" sz="1600" baseline="0" dirty="0" smtClean="0"/>
                        <a:t> DE REGISTROS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MUNICIPIOS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CARENCIA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PROGRAMAS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CLAVES DE ACCIÓN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MONTOS</a:t>
                      </a:r>
                      <a:endParaRPr lang="es-MX" sz="1600" dirty="0"/>
                    </a:p>
                  </a:txBody>
                  <a:tcPr/>
                </a:tc>
              </a:tr>
              <a:tr h="366136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1506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GUADALAJARA</a:t>
                      </a:r>
                    </a:p>
                    <a:p>
                      <a:r>
                        <a:rPr lang="es-MX" sz="1400" dirty="0" smtClean="0"/>
                        <a:t>ZAPOPAN</a:t>
                      </a:r>
                    </a:p>
                    <a:p>
                      <a:r>
                        <a:rPr lang="es-MX" sz="1400" dirty="0" smtClean="0"/>
                        <a:t>TLAQUEPAQUE</a:t>
                      </a:r>
                    </a:p>
                    <a:p>
                      <a:r>
                        <a:rPr lang="es-MX" sz="1400" dirty="0" smtClean="0"/>
                        <a:t>TONALÁ</a:t>
                      </a:r>
                    </a:p>
                    <a:p>
                      <a:r>
                        <a:rPr lang="es-MX" sz="1400" dirty="0" smtClean="0"/>
                        <a:t>TLAJOMULCO</a:t>
                      </a:r>
                    </a:p>
                    <a:p>
                      <a:r>
                        <a:rPr lang="es-MX" sz="1400" dirty="0" smtClean="0"/>
                        <a:t>MEZQUITIC</a:t>
                      </a:r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aseline="0" dirty="0" smtClean="0"/>
                        <a:t>CARENCIA POR ACCESO A LA ALIMENTACIÓN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MX" sz="1400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s-MX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dirty="0" smtClean="0"/>
                        <a:t>OPORTUNIDADES</a:t>
                      </a:r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/>
                        <a:t>6.1. </a:t>
                      </a:r>
                      <a:r>
                        <a:rPr lang="es-MX" sz="1200" b="0" dirty="0" smtClean="0"/>
                        <a:t>INCORPORAR A NUEVOS BENEFICIARIOS AL PADRÓN DE OPORTUNIDADES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/>
                        <a:t>6.2. </a:t>
                      </a:r>
                      <a:r>
                        <a:rPr lang="es-MX" sz="1200" b="0" dirty="0" smtClean="0"/>
                        <a:t>INCORPORAR</a:t>
                      </a:r>
                      <a:r>
                        <a:rPr lang="es-MX" sz="1200" b="0" baseline="0" dirty="0" smtClean="0"/>
                        <a:t> NUEVOS BENEFICIARIOS AL PADRÓN DE PAL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baseline="0" dirty="0" smtClean="0"/>
                        <a:t>7.8. </a:t>
                      </a:r>
                      <a:r>
                        <a:rPr lang="es-MX" sz="1200" b="0" baseline="0" dirty="0" smtClean="0"/>
                        <a:t>INCORPORAR NUEVOS BENEFICIARIOS AL PADRÓN DE OPORTUNIDADES</a:t>
                      </a:r>
                      <a:endParaRPr lang="es-MX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NOTA:</a:t>
                      </a:r>
                    </a:p>
                    <a:p>
                      <a:endParaRPr lang="es-MX" sz="1600" b="1" dirty="0" smtClean="0"/>
                    </a:p>
                    <a:p>
                      <a:pPr algn="just"/>
                      <a:r>
                        <a:rPr lang="es-MX" sz="1200" b="0" dirty="0" smtClean="0"/>
                        <a:t>NO SE</a:t>
                      </a:r>
                      <a:r>
                        <a:rPr lang="es-MX" sz="1200" b="0" baseline="0" dirty="0" smtClean="0"/>
                        <a:t> TIENE INVERSIÓN HASTA QUE SE CUENTE CON LAS FAMILIAS INCORPORADA PARA EL PERIODO ABRIL 2013-DICIEMBRE 2013, YA QUE LOS APOYOS DEPENDEN DE LOS INTEGRANTES POR HOGAR.</a:t>
                      </a:r>
                      <a:endParaRPr lang="es-MX" sz="1200" b="0" dirty="0" smtClean="0"/>
                    </a:p>
                    <a:p>
                      <a:endParaRPr lang="es-MX" sz="1200" b="0" dirty="0" smtClean="0"/>
                    </a:p>
                    <a:p>
                      <a:r>
                        <a:rPr lang="es-MX" sz="1200" b="1" dirty="0" smtClean="0"/>
                        <a:t>LA META PROGRAMADA SON 195,666 FAMILIAS</a:t>
                      </a:r>
                      <a:endParaRPr lang="es-MX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912924" y="332656"/>
            <a:ext cx="374730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SECRETARIA DE DESARROLLO  SOCIAL</a:t>
            </a:r>
          </a:p>
          <a:p>
            <a:pPr algn="ctr"/>
            <a:r>
              <a:rPr lang="es-MX" b="1" dirty="0" smtClean="0"/>
              <a:t>OPORTUNIDADES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11560" y="3645024"/>
          <a:ext cx="4211961" cy="15544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11961"/>
              </a:tblGrid>
              <a:tr h="1117476">
                <a:tc>
                  <a:txBody>
                    <a:bodyPr/>
                    <a:lstStyle/>
                    <a:p>
                      <a:endParaRPr lang="es-MX" sz="1200" b="1" dirty="0" smtClean="0"/>
                    </a:p>
                    <a:p>
                      <a:endParaRPr lang="es-MX" sz="1200" b="1" dirty="0" smtClean="0"/>
                    </a:p>
                    <a:p>
                      <a:pPr algn="ctr"/>
                      <a:r>
                        <a:rPr lang="es-MX" sz="1200" b="1" dirty="0" smtClean="0"/>
                        <a:t>MONTO TOTAL PROGRAMADO:</a:t>
                      </a:r>
                    </a:p>
                    <a:p>
                      <a:pPr algn="ctr"/>
                      <a:r>
                        <a:rPr lang="es-MX" sz="1200" b="1" dirty="0" smtClean="0"/>
                        <a:t>$0</a:t>
                      </a:r>
                    </a:p>
                    <a:p>
                      <a:pPr algn="ctr"/>
                      <a:r>
                        <a:rPr lang="es-MX" sz="1200" b="1" dirty="0" smtClean="0"/>
                        <a:t>MONTO EJECUTADO DE ACUERDO</a:t>
                      </a:r>
                      <a:r>
                        <a:rPr lang="es-MX" sz="1200" b="1" baseline="0" dirty="0" smtClean="0"/>
                        <a:t> A LO REPORTADO EN LA MATRIZ:</a:t>
                      </a:r>
                    </a:p>
                    <a:p>
                      <a:pPr algn="ctr"/>
                      <a:r>
                        <a:rPr lang="es-MX" sz="1200" b="1" baseline="0" dirty="0" smtClean="0"/>
                        <a:t>$0</a:t>
                      </a:r>
                    </a:p>
                    <a:p>
                      <a:pPr algn="ctr"/>
                      <a:endParaRPr lang="es-MX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83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7504" y="1268760"/>
          <a:ext cx="8964489" cy="5577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2128"/>
                <a:gridCol w="1296144"/>
                <a:gridCol w="1368152"/>
                <a:gridCol w="1584176"/>
                <a:gridCol w="2016224"/>
                <a:gridCol w="1547665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#</a:t>
                      </a:r>
                      <a:r>
                        <a:rPr lang="es-MX" sz="1600" baseline="0" dirty="0" smtClean="0"/>
                        <a:t> DE REGISTROS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MUNICIPIOS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CARENCIA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PROGRAMAS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CLAVES DE ACCIÓN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MONTOS</a:t>
                      </a:r>
                      <a:endParaRPr lang="es-MX" sz="1600" dirty="0"/>
                    </a:p>
                  </a:txBody>
                  <a:tcPr/>
                </a:tc>
              </a:tr>
              <a:tr h="366136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GUADALAJARA</a:t>
                      </a:r>
                    </a:p>
                    <a:p>
                      <a:r>
                        <a:rPr lang="es-MX" sz="1400" dirty="0" smtClean="0"/>
                        <a:t>ZAPOPAN</a:t>
                      </a:r>
                    </a:p>
                    <a:p>
                      <a:r>
                        <a:rPr lang="es-MX" sz="1400" dirty="0" smtClean="0"/>
                        <a:t>TLAQUEPAQUE</a:t>
                      </a:r>
                    </a:p>
                    <a:p>
                      <a:r>
                        <a:rPr lang="es-MX" sz="1400" dirty="0" smtClean="0"/>
                        <a:t>TONALÁ</a:t>
                      </a:r>
                    </a:p>
                    <a:p>
                      <a:r>
                        <a:rPr lang="es-MX" sz="1400" dirty="0" smtClean="0"/>
                        <a:t>TLAJOMULCO</a:t>
                      </a:r>
                    </a:p>
                    <a:p>
                      <a:r>
                        <a:rPr lang="es-MX" sz="1400" dirty="0" smtClean="0"/>
                        <a:t>MEZQUITIC</a:t>
                      </a:r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dirty="0" smtClean="0"/>
                        <a:t>ACCESO</a:t>
                      </a:r>
                      <a:r>
                        <a:rPr lang="es-MX" sz="1400" baseline="0" dirty="0" smtClean="0"/>
                        <a:t> A LA SEGURIDAD SOCIAL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s-MX" sz="1400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s-MX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dirty="0" smtClean="0"/>
                        <a:t>INCORPORACIÓN AL IMSS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MX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dirty="0" smtClean="0"/>
                        <a:t>PRESTACIONES</a:t>
                      </a:r>
                      <a:r>
                        <a:rPr lang="es-MX" sz="1400" baseline="0" dirty="0" smtClean="0"/>
                        <a:t> ECONÓMICAS</a:t>
                      </a:r>
                      <a:endParaRPr lang="es-MX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/>
                        <a:t>2.3.</a:t>
                      </a:r>
                      <a:r>
                        <a:rPr lang="es-MX" sz="1400" b="0" dirty="0" smtClean="0"/>
                        <a:t> AFILIAR AL IMSS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/>
                        <a:t>3.3. OTORGAR JUBILACIÓN O PENSIÓN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0" dirty="0" smtClean="0"/>
                        <a:t>TOTAL</a:t>
                      </a:r>
                      <a:r>
                        <a:rPr lang="es-MX" sz="1400" b="1" dirty="0" smtClean="0"/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/>
                        <a:t>$14,527,952,822</a:t>
                      </a:r>
                    </a:p>
                    <a:p>
                      <a:r>
                        <a:rPr lang="es-MX" sz="1400" b="0" dirty="0" smtClean="0"/>
                        <a:t>FEDERAL: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/>
                        <a:t>$14,527,952,822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/>
                        <a:t>ESTATAL</a:t>
                      </a:r>
                      <a:r>
                        <a:rPr lang="es-MX" sz="1400" b="1" dirty="0" smtClean="0"/>
                        <a:t>:$0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/>
                        <a:t>MUNICIPAL</a:t>
                      </a:r>
                      <a:r>
                        <a:rPr lang="es-MX" sz="1400" b="1" dirty="0" smtClean="0"/>
                        <a:t>:$0</a:t>
                      </a:r>
                      <a:endParaRPr lang="es-MX" sz="1400" b="0" dirty="0" smtClean="0"/>
                    </a:p>
                    <a:p>
                      <a:r>
                        <a:rPr lang="es-MX" sz="1400" b="0" dirty="0" smtClean="0"/>
                        <a:t>OTROS:$0</a:t>
                      </a:r>
                      <a:endParaRPr lang="es-MX" sz="1400" b="1" dirty="0" smtClean="0"/>
                    </a:p>
                    <a:p>
                      <a:endParaRPr lang="es-MX" sz="1400" b="1" dirty="0" smtClean="0"/>
                    </a:p>
                    <a:p>
                      <a:r>
                        <a:rPr lang="es-MX" sz="1400" b="1" dirty="0" smtClean="0"/>
                        <a:t>TOTALES POR MUNICIPIO:</a:t>
                      </a:r>
                    </a:p>
                    <a:p>
                      <a:endParaRPr lang="es-MX" sz="1400" b="0" dirty="0" smtClean="0"/>
                    </a:p>
                    <a:p>
                      <a:r>
                        <a:rPr lang="es-MX" sz="1400" b="1" dirty="0" smtClean="0"/>
                        <a:t>GUADALAJARA</a:t>
                      </a:r>
                      <a:r>
                        <a:rPr lang="es-MX" sz="1400" b="0" dirty="0" smtClean="0"/>
                        <a:t>:</a:t>
                      </a:r>
                    </a:p>
                    <a:p>
                      <a:r>
                        <a:rPr lang="es-MX" sz="1400" b="1" dirty="0" smtClean="0"/>
                        <a:t>$</a:t>
                      </a:r>
                      <a:r>
                        <a:rPr lang="es-MX" sz="1400" b="0" dirty="0" smtClean="0"/>
                        <a:t>10,135,443,328</a:t>
                      </a:r>
                    </a:p>
                    <a:p>
                      <a:r>
                        <a:rPr lang="es-MX" sz="1400" b="1" dirty="0" smtClean="0"/>
                        <a:t>MEZQUITIC:</a:t>
                      </a:r>
                    </a:p>
                    <a:p>
                      <a:r>
                        <a:rPr lang="es-MX" sz="1400" b="0" dirty="0" smtClean="0"/>
                        <a:t>972,276</a:t>
                      </a:r>
                    </a:p>
                    <a:p>
                      <a:r>
                        <a:rPr lang="es-MX" sz="1400" b="1" dirty="0" smtClean="0"/>
                        <a:t>TLAJOMULCO:</a:t>
                      </a:r>
                    </a:p>
                    <a:p>
                      <a:r>
                        <a:rPr lang="es-MX" sz="1400" b="0" dirty="0" smtClean="0"/>
                        <a:t>790,260,749</a:t>
                      </a:r>
                    </a:p>
                    <a:p>
                      <a:r>
                        <a:rPr lang="es-MX" sz="1400" b="1" dirty="0" smtClean="0"/>
                        <a:t>TLAQUEPAQUE:</a:t>
                      </a:r>
                    </a:p>
                    <a:p>
                      <a:r>
                        <a:rPr lang="es-MX" sz="1400" b="0" dirty="0" smtClean="0"/>
                        <a:t>1,144,719,326</a:t>
                      </a:r>
                    </a:p>
                    <a:p>
                      <a:r>
                        <a:rPr lang="es-MX" sz="1400" b="1" dirty="0" smtClean="0"/>
                        <a:t>TONALÁ:</a:t>
                      </a:r>
                    </a:p>
                    <a:p>
                      <a:r>
                        <a:rPr lang="es-MX" sz="1400" b="0" dirty="0" smtClean="0"/>
                        <a:t>375,225,997</a:t>
                      </a:r>
                    </a:p>
                    <a:p>
                      <a:r>
                        <a:rPr lang="es-MX" sz="1400" b="1" dirty="0" smtClean="0"/>
                        <a:t>ZAPOPAN:</a:t>
                      </a:r>
                    </a:p>
                    <a:p>
                      <a:r>
                        <a:rPr lang="es-MX" sz="1400" b="0" dirty="0" smtClean="0"/>
                        <a:t>2,081,331,144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907547" y="332656"/>
            <a:ext cx="432874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INSTITUTO MEXICANO DEL SEGURO SOCIAL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11560" y="3933056"/>
          <a:ext cx="4211961" cy="15544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11961"/>
              </a:tblGrid>
              <a:tr h="1117476">
                <a:tc>
                  <a:txBody>
                    <a:bodyPr/>
                    <a:lstStyle/>
                    <a:p>
                      <a:endParaRPr lang="es-MX" sz="1200" b="1" dirty="0" smtClean="0"/>
                    </a:p>
                    <a:p>
                      <a:endParaRPr lang="es-MX" sz="1200" b="1" dirty="0" smtClean="0"/>
                    </a:p>
                    <a:p>
                      <a:pPr algn="ctr"/>
                      <a:r>
                        <a:rPr lang="es-MX" sz="1200" b="1" dirty="0" smtClean="0"/>
                        <a:t>MONTO TOTAL PROGRAMADO:</a:t>
                      </a:r>
                    </a:p>
                    <a:p>
                      <a:pPr algn="ctr"/>
                      <a:r>
                        <a:rPr lang="es-MX" sz="1200" b="1" dirty="0" smtClean="0"/>
                        <a:t>$14,527,952,822</a:t>
                      </a:r>
                    </a:p>
                    <a:p>
                      <a:pPr algn="ctr"/>
                      <a:r>
                        <a:rPr lang="es-MX" sz="1200" b="1" dirty="0" smtClean="0"/>
                        <a:t>MONTO TOTAL  EJECUTADO DE ACUERDO</a:t>
                      </a:r>
                      <a:r>
                        <a:rPr lang="es-MX" sz="1200" b="1" baseline="0" dirty="0" smtClean="0"/>
                        <a:t> A LO REPORTADO EN LA MATRIZ:</a:t>
                      </a:r>
                    </a:p>
                    <a:p>
                      <a:pPr algn="ctr"/>
                      <a:r>
                        <a:rPr lang="es-MX" sz="1200" b="1" baseline="0" dirty="0" smtClean="0"/>
                        <a:t>$7,830,910,246</a:t>
                      </a:r>
                    </a:p>
                    <a:p>
                      <a:pPr algn="ctr"/>
                      <a:r>
                        <a:rPr lang="es-MX" sz="1200" b="1" dirty="0" smtClean="0"/>
                        <a:t>AVANCE</a:t>
                      </a:r>
                      <a:r>
                        <a:rPr lang="es-MX" sz="1200" b="1" baseline="0" dirty="0" smtClean="0"/>
                        <a:t> A JUNIO</a:t>
                      </a:r>
                      <a:endParaRPr lang="es-MX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83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7504" y="1268760"/>
          <a:ext cx="8964489" cy="42404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2128"/>
                <a:gridCol w="1296144"/>
                <a:gridCol w="1368152"/>
                <a:gridCol w="1584176"/>
                <a:gridCol w="2016224"/>
                <a:gridCol w="1547665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#</a:t>
                      </a:r>
                      <a:r>
                        <a:rPr lang="es-MX" sz="1600" baseline="0" dirty="0" smtClean="0"/>
                        <a:t> DE REGISTROS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MUNICIPIOS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CARENCIA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PROGRAMAS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CLAVES DE ACCIÓN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MONTOS</a:t>
                      </a:r>
                      <a:endParaRPr lang="es-MX" sz="1600" dirty="0"/>
                    </a:p>
                  </a:txBody>
                  <a:tcPr/>
                </a:tc>
              </a:tr>
              <a:tr h="366136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GUADALAJARA</a:t>
                      </a:r>
                    </a:p>
                    <a:p>
                      <a:r>
                        <a:rPr lang="es-MX" sz="1400" dirty="0" smtClean="0"/>
                        <a:t>MEZQUITIC</a:t>
                      </a:r>
                    </a:p>
                    <a:p>
                      <a:r>
                        <a:rPr lang="es-MX" sz="1400" dirty="0" smtClean="0"/>
                        <a:t>TLAJOMULCO</a:t>
                      </a:r>
                    </a:p>
                    <a:p>
                      <a:r>
                        <a:rPr lang="es-MX" sz="1400" dirty="0" smtClean="0"/>
                        <a:t>TLAQUEPAQUE</a:t>
                      </a:r>
                    </a:p>
                    <a:p>
                      <a:r>
                        <a:rPr lang="es-MX" sz="1400" dirty="0" smtClean="0"/>
                        <a:t>TONALÁ</a:t>
                      </a:r>
                    </a:p>
                    <a:p>
                      <a:r>
                        <a:rPr lang="es-MX" sz="1400" dirty="0" smtClean="0"/>
                        <a:t>ZAPOPAN</a:t>
                      </a:r>
                    </a:p>
                    <a:p>
                      <a:endParaRPr lang="es-MX" sz="1400" dirty="0" smtClean="0"/>
                    </a:p>
                    <a:p>
                      <a:endParaRPr lang="es-MX" sz="1400" dirty="0" smtClean="0"/>
                    </a:p>
                    <a:p>
                      <a:endParaRPr lang="es-MX" sz="1400" dirty="0" smtClean="0"/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aseline="0" dirty="0" smtClean="0"/>
                        <a:t>ACCESO A LOS SERVICIOS DE SALUD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s-MX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="0" baseline="0" dirty="0" smtClean="0"/>
                        <a:t>JUBILACIONES O PENSIONES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MX" sz="1400" b="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="0" baseline="0" dirty="0" smtClean="0"/>
                        <a:t>AFILIACIÓN DE PERSONAS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s-MX" sz="1400" baseline="0" dirty="0" smtClean="0"/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/>
                        <a:t>2.4.</a:t>
                      </a:r>
                      <a:r>
                        <a:rPr lang="es-MX" sz="1400" b="0" baseline="0" dirty="0" smtClean="0"/>
                        <a:t> AFILIAR AL ISSSTE</a:t>
                      </a:r>
                      <a:endParaRPr lang="es-MX" sz="1400" b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/>
                        <a:t>3.2.OTORGAR JUBILACIÓN O PENSIÓN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NOTA: </a:t>
                      </a:r>
                      <a:r>
                        <a:rPr lang="es-MX" sz="1400" b="0" dirty="0" smtClean="0"/>
                        <a:t>NO ES POSIBLE ESTABLECER MONTOS, YA QUE EL</a:t>
                      </a:r>
                      <a:r>
                        <a:rPr lang="es-MX" sz="1400" b="0" baseline="0" dirty="0" smtClean="0"/>
                        <a:t> INSTITUTO  SOLO MANEJA DERECHOHABIENTES,Y NO PUEDE CUANTIFICAR EL COSTO EN PESOS POR AFILIADO</a:t>
                      </a:r>
                      <a:endParaRPr lang="es-MX" sz="1400" b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602576" y="188640"/>
            <a:ext cx="487838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INSTITUTO DE SEGURIDAD Y SERVICIOS SOCIALES</a:t>
            </a:r>
          </a:p>
          <a:p>
            <a:pPr algn="ctr"/>
            <a:r>
              <a:rPr lang="es-MX" b="1" dirty="0" smtClean="0"/>
              <a:t>DE LOS TRABAJADORES DEL ESTADO</a:t>
            </a:r>
          </a:p>
          <a:p>
            <a:pPr algn="ctr"/>
            <a:r>
              <a:rPr lang="es-MX" b="1" dirty="0" smtClean="0"/>
              <a:t>(ISSSTE)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11560" y="4005064"/>
          <a:ext cx="4211961" cy="111747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11961"/>
              </a:tblGrid>
              <a:tr h="1117476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AL MES</a:t>
                      </a:r>
                      <a:r>
                        <a:rPr lang="es-MX" sz="1200" b="1" baseline="0" dirty="0" smtClean="0"/>
                        <a:t> DE JUNIO PRESENTA UN AVANCE DE PENSIONADOS O JUBILADOS DE:</a:t>
                      </a:r>
                    </a:p>
                    <a:p>
                      <a:pPr algn="ctr"/>
                      <a:r>
                        <a:rPr lang="es-MX" sz="1200" b="1" baseline="0" dirty="0" smtClean="0"/>
                        <a:t>16,692 PERSONAS</a:t>
                      </a:r>
                    </a:p>
                    <a:p>
                      <a:pPr algn="ctr"/>
                      <a:r>
                        <a:rPr lang="es-MX" sz="1200" b="1" baseline="0" dirty="0" smtClean="0"/>
                        <a:t>Y 48,727 AFILIADOS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183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7504" y="1268760"/>
          <a:ext cx="8964489" cy="47853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2128"/>
                <a:gridCol w="1296144"/>
                <a:gridCol w="1368152"/>
                <a:gridCol w="1584176"/>
                <a:gridCol w="2016224"/>
                <a:gridCol w="1547665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#</a:t>
                      </a:r>
                      <a:r>
                        <a:rPr lang="es-MX" sz="1600" baseline="0" dirty="0" smtClean="0"/>
                        <a:t> DE REGISTROS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MUNICIPIOS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CARENCIA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PROGRAMAS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CLAVES DE ACCIÓN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MONTOS</a:t>
                      </a:r>
                      <a:endParaRPr lang="es-MX" sz="1600" dirty="0"/>
                    </a:p>
                  </a:txBody>
                  <a:tcPr/>
                </a:tc>
              </a:tr>
              <a:tr h="366136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7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MEZQUITIC</a:t>
                      </a:r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aseline="0" dirty="0" smtClean="0"/>
                        <a:t>ACCESO A LOS SERVICIOS DE SALUD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MX" sz="14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aseline="0" dirty="0" smtClean="0"/>
                        <a:t>ACCESO A LA ALIMENTACIÓN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MX" sz="1400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s-MX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="0" dirty="0" smtClean="0"/>
                        <a:t>SEGURO POPULAR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MX" sz="1400" b="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="0" baseline="0" dirty="0" smtClean="0"/>
                        <a:t>MEJORAMIENTO INFRAESTRUCTURA EN SALUD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MX" sz="1400" b="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="0" baseline="0" dirty="0" smtClean="0"/>
                        <a:t>OPORTUNIDADES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MX" sz="1400" b="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="0" baseline="0" dirty="0" smtClean="0"/>
                        <a:t>PASIA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MX" sz="1400" baseline="0" dirty="0" smtClean="0"/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/>
                        <a:t>2.1. AFILIAR AL SEGURO POPULAR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/>
                        <a:t>2.2. REAFILIAR AL SEGURO POPULAR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/>
                        <a:t>6.11. BRINDAR SUPLEMENTOS Y COMPLEMENTOS ALIMENTICIOS A LAS PERSONAS POR PARTE DE LA SECRETARÍA DE SALUD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/>
                        <a:t>6.15. MEDICIÓN DE PESO Y TALLA DE TODOS LAS NIÑAS Y NIÑOS.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/>
                        <a:t>TOTAL</a:t>
                      </a:r>
                      <a:r>
                        <a:rPr lang="es-MX" sz="1600" b="1" dirty="0" smtClean="0"/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$6,326,878</a:t>
                      </a:r>
                    </a:p>
                    <a:p>
                      <a:r>
                        <a:rPr lang="es-MX" sz="1600" b="0" dirty="0" smtClean="0"/>
                        <a:t>FEDERAL: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$5,126,878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 smtClean="0"/>
                        <a:t>ESTATAL</a:t>
                      </a:r>
                      <a:r>
                        <a:rPr lang="es-MX" sz="1600" b="1" dirty="0" smtClean="0"/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$1,200,000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 smtClean="0"/>
                        <a:t>MUNICIPAL</a:t>
                      </a:r>
                      <a:r>
                        <a:rPr lang="es-MX" sz="1600" b="1" dirty="0" smtClean="0"/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$0</a:t>
                      </a:r>
                      <a:endParaRPr lang="es-MX" sz="1600" b="0" dirty="0" smtClean="0"/>
                    </a:p>
                    <a:p>
                      <a:r>
                        <a:rPr lang="es-MX" sz="1600" b="0" dirty="0" smtClean="0"/>
                        <a:t>OTROS:</a:t>
                      </a:r>
                      <a:r>
                        <a:rPr lang="es-MX" sz="1600" b="1" dirty="0" smtClean="0"/>
                        <a:t>$0</a:t>
                      </a:r>
                    </a:p>
                    <a:p>
                      <a:endParaRPr lang="es-MX" sz="1600" b="1" dirty="0" smtClean="0"/>
                    </a:p>
                    <a:p>
                      <a:r>
                        <a:rPr lang="es-MX" sz="1600" b="1" dirty="0" smtClean="0"/>
                        <a:t>TOTALES POR MUNICIPIO:</a:t>
                      </a:r>
                    </a:p>
                    <a:p>
                      <a:endParaRPr lang="es-MX" sz="1600" b="0" dirty="0" smtClean="0"/>
                    </a:p>
                    <a:p>
                      <a:r>
                        <a:rPr lang="es-MX" sz="1600" b="1" dirty="0" smtClean="0"/>
                        <a:t>MEZQUITIC:</a:t>
                      </a:r>
                    </a:p>
                    <a:p>
                      <a:r>
                        <a:rPr lang="es-MX" sz="1600" b="0" dirty="0" smtClean="0"/>
                        <a:t>6,326,878</a:t>
                      </a:r>
                    </a:p>
                    <a:p>
                      <a:endParaRPr lang="es-MX" sz="1600" b="0" dirty="0" smtClean="0"/>
                    </a:p>
                    <a:p>
                      <a:endParaRPr lang="es-MX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056238" y="476672"/>
            <a:ext cx="313752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SECRETARÍA DE SALUD JALISCO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83568" y="4221088"/>
          <a:ext cx="4211961" cy="11734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11961"/>
              </a:tblGrid>
              <a:tr h="1117476">
                <a:tc>
                  <a:txBody>
                    <a:bodyPr/>
                    <a:lstStyle/>
                    <a:p>
                      <a:endParaRPr lang="es-MX" sz="800" b="1" dirty="0" smtClean="0"/>
                    </a:p>
                    <a:p>
                      <a:endParaRPr lang="es-MX" sz="1050" b="1" dirty="0" smtClean="0"/>
                    </a:p>
                    <a:p>
                      <a:pPr algn="ctr"/>
                      <a:r>
                        <a:rPr lang="es-MX" sz="1050" b="1" dirty="0" smtClean="0"/>
                        <a:t>MONTO TOTAL PROGRAMADO:</a:t>
                      </a:r>
                    </a:p>
                    <a:p>
                      <a:pPr algn="ctr"/>
                      <a:r>
                        <a:rPr lang="es-MX" sz="1050" b="1" dirty="0" smtClean="0"/>
                        <a:t>$6,326,878</a:t>
                      </a:r>
                    </a:p>
                    <a:p>
                      <a:pPr algn="ctr"/>
                      <a:r>
                        <a:rPr lang="es-MX" sz="1050" b="1" dirty="0" smtClean="0"/>
                        <a:t>MONTO EJECUTADO DE ACUERDO</a:t>
                      </a:r>
                      <a:r>
                        <a:rPr lang="es-MX" sz="1050" b="1" baseline="0" dirty="0" smtClean="0"/>
                        <a:t> A LO REPORTADO EN LA MATRIZ:</a:t>
                      </a:r>
                    </a:p>
                    <a:p>
                      <a:pPr algn="ctr"/>
                      <a:r>
                        <a:rPr lang="es-MX" sz="1050" b="1" baseline="0" dirty="0" smtClean="0"/>
                        <a:t>$663,439</a:t>
                      </a:r>
                    </a:p>
                    <a:p>
                      <a:pPr algn="ctr"/>
                      <a:endParaRPr lang="es-MX" sz="105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83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7504" y="1268760"/>
          <a:ext cx="8964489" cy="5577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2128"/>
                <a:gridCol w="1296144"/>
                <a:gridCol w="1368152"/>
                <a:gridCol w="1584176"/>
                <a:gridCol w="2016224"/>
                <a:gridCol w="1547665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#</a:t>
                      </a:r>
                      <a:r>
                        <a:rPr lang="es-MX" sz="1600" baseline="0" dirty="0" smtClean="0"/>
                        <a:t> DE REGISTROS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MUNICIPIOS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CARENCIA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PROGRAMAS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CLAVES DE ACCIÓN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MONTOS</a:t>
                      </a:r>
                      <a:endParaRPr lang="es-MX" sz="1600" dirty="0"/>
                    </a:p>
                  </a:txBody>
                  <a:tcPr/>
                </a:tc>
              </a:tr>
              <a:tr h="366136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GUADALAJARA</a:t>
                      </a:r>
                    </a:p>
                    <a:p>
                      <a:r>
                        <a:rPr lang="es-MX" sz="1400" dirty="0" smtClean="0"/>
                        <a:t>ZAPOPAN</a:t>
                      </a:r>
                    </a:p>
                    <a:p>
                      <a:r>
                        <a:rPr lang="es-MX" sz="1400" dirty="0" smtClean="0"/>
                        <a:t>TLAQUEPAQUE</a:t>
                      </a:r>
                    </a:p>
                    <a:p>
                      <a:r>
                        <a:rPr lang="es-MX" sz="1400" dirty="0" smtClean="0"/>
                        <a:t>TONALÁ</a:t>
                      </a:r>
                    </a:p>
                    <a:p>
                      <a:r>
                        <a:rPr lang="es-MX" sz="1400" dirty="0" smtClean="0"/>
                        <a:t>TLAJOMULCO</a:t>
                      </a:r>
                    </a:p>
                    <a:p>
                      <a:r>
                        <a:rPr lang="es-MX" sz="1400" dirty="0" smtClean="0"/>
                        <a:t>MEZQUITIC</a:t>
                      </a:r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aseline="0" dirty="0" smtClean="0"/>
                        <a:t>ACCESO A LOS SERVICIOS DE SALUD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MX" sz="1400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s-MX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="0" dirty="0" smtClean="0"/>
                        <a:t>AFILIACIÓN SEGURO POPULAR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MX" sz="1400" b="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="0" baseline="0" dirty="0" smtClean="0"/>
                        <a:t>REAFILIACIÓN SEGURO POPULAR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MX" sz="1400" baseline="0" dirty="0" smtClean="0"/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/>
                        <a:t>2.1. AFILIAR AL SEGURO POPULAR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/>
                        <a:t>2.2. REAFILIAR AL SEGURO POPULAR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0" dirty="0" smtClean="0"/>
                        <a:t>TOTAL</a:t>
                      </a:r>
                      <a:r>
                        <a:rPr lang="es-MX" sz="1400" b="1" dirty="0" smtClean="0"/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/>
                        <a:t>$8,400,000</a:t>
                      </a:r>
                    </a:p>
                    <a:p>
                      <a:r>
                        <a:rPr lang="es-MX" sz="1400" b="0" dirty="0" smtClean="0"/>
                        <a:t>FEDERAL: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/>
                        <a:t>$8,400,000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/>
                        <a:t>ESTATAL</a:t>
                      </a:r>
                      <a:r>
                        <a:rPr lang="es-MX" sz="1400" b="1" dirty="0" smtClean="0"/>
                        <a:t>:$0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/>
                        <a:t>MUNICIPAL</a:t>
                      </a:r>
                      <a:r>
                        <a:rPr lang="es-MX" sz="1400" b="1" dirty="0" smtClean="0"/>
                        <a:t>:$0</a:t>
                      </a:r>
                      <a:endParaRPr lang="es-MX" sz="1400" b="0" dirty="0" smtClean="0"/>
                    </a:p>
                    <a:p>
                      <a:r>
                        <a:rPr lang="es-MX" sz="1400" b="0" dirty="0" smtClean="0"/>
                        <a:t>OTROS:</a:t>
                      </a:r>
                      <a:r>
                        <a:rPr lang="es-MX" sz="1400" b="1" dirty="0" smtClean="0"/>
                        <a:t>$0</a:t>
                      </a:r>
                    </a:p>
                    <a:p>
                      <a:endParaRPr lang="es-MX" sz="1400" b="1" dirty="0" smtClean="0"/>
                    </a:p>
                    <a:p>
                      <a:r>
                        <a:rPr lang="es-MX" sz="1400" b="1" dirty="0" smtClean="0"/>
                        <a:t>POR MUNICIPIO</a:t>
                      </a:r>
                    </a:p>
                    <a:p>
                      <a:endParaRPr lang="es-MX" sz="1400" b="1" dirty="0" smtClean="0"/>
                    </a:p>
                    <a:p>
                      <a:r>
                        <a:rPr lang="es-MX" sz="1400" b="1" dirty="0" smtClean="0"/>
                        <a:t>GUADALAJARA:</a:t>
                      </a:r>
                    </a:p>
                    <a:p>
                      <a:r>
                        <a:rPr lang="es-MX" sz="1400" b="0" dirty="0" smtClean="0"/>
                        <a:t>1,400,000</a:t>
                      </a:r>
                    </a:p>
                    <a:p>
                      <a:r>
                        <a:rPr lang="es-MX" sz="1400" b="1" dirty="0" smtClean="0"/>
                        <a:t>MEZQUITIC: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/>
                        <a:t>1,400,000</a:t>
                      </a:r>
                    </a:p>
                    <a:p>
                      <a:r>
                        <a:rPr lang="es-MX" sz="1400" b="1" dirty="0" smtClean="0"/>
                        <a:t>TLAJOMULCO DE ZÚÑIGA:</a:t>
                      </a:r>
                    </a:p>
                    <a:p>
                      <a:r>
                        <a:rPr lang="es-MX" sz="1400" b="0" dirty="0" smtClean="0"/>
                        <a:t>1,400,000</a:t>
                      </a:r>
                    </a:p>
                    <a:p>
                      <a:r>
                        <a:rPr lang="es-MX" sz="1400" b="1" dirty="0" smtClean="0"/>
                        <a:t>TLAQUEPAQUE:</a:t>
                      </a:r>
                    </a:p>
                    <a:p>
                      <a:r>
                        <a:rPr lang="es-MX" sz="1400" b="0" dirty="0" smtClean="0"/>
                        <a:t>1,400,000</a:t>
                      </a:r>
                    </a:p>
                    <a:p>
                      <a:r>
                        <a:rPr lang="es-MX" sz="1400" b="1" dirty="0" smtClean="0"/>
                        <a:t>TONALÁ:</a:t>
                      </a:r>
                    </a:p>
                    <a:p>
                      <a:r>
                        <a:rPr lang="es-MX" sz="1400" b="0" dirty="0" smtClean="0"/>
                        <a:t>1,400,000</a:t>
                      </a:r>
                    </a:p>
                    <a:p>
                      <a:r>
                        <a:rPr lang="es-MX" sz="1400" b="1" dirty="0" smtClean="0"/>
                        <a:t>ZAPOPAN: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/>
                        <a:t>1,400,000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188060" y="332656"/>
            <a:ext cx="32561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SECRETARIA </a:t>
            </a:r>
            <a:r>
              <a:rPr lang="es-MX" b="1" dirty="0" smtClean="0"/>
              <a:t>DE SALUD JALISCO</a:t>
            </a:r>
          </a:p>
          <a:p>
            <a:pPr algn="ctr"/>
            <a:r>
              <a:rPr lang="es-MX" b="1" dirty="0" smtClean="0"/>
              <a:t>SEGURO POPULAR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83568" y="4221088"/>
          <a:ext cx="4211961" cy="15544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11961"/>
              </a:tblGrid>
              <a:tr h="1117476">
                <a:tc>
                  <a:txBody>
                    <a:bodyPr/>
                    <a:lstStyle/>
                    <a:p>
                      <a:endParaRPr lang="es-MX" sz="1200" b="1" dirty="0" smtClean="0"/>
                    </a:p>
                    <a:p>
                      <a:endParaRPr lang="es-MX" sz="1200" b="1" dirty="0" smtClean="0"/>
                    </a:p>
                    <a:p>
                      <a:pPr algn="ctr"/>
                      <a:r>
                        <a:rPr lang="es-MX" sz="1200" b="1" dirty="0" smtClean="0"/>
                        <a:t>MONTO TOTAL PROGRAMADO:</a:t>
                      </a:r>
                    </a:p>
                    <a:p>
                      <a:pPr algn="ctr"/>
                      <a:r>
                        <a:rPr lang="es-MX" sz="1200" b="1" dirty="0" smtClean="0"/>
                        <a:t>$8,400,000</a:t>
                      </a:r>
                    </a:p>
                    <a:p>
                      <a:pPr algn="ctr"/>
                      <a:r>
                        <a:rPr lang="es-MX" sz="1200" b="1" dirty="0" smtClean="0"/>
                        <a:t>MONTO TOTAL EJECUTADO DE ACUERDO</a:t>
                      </a:r>
                      <a:r>
                        <a:rPr lang="es-MX" sz="1200" b="1" baseline="0" dirty="0" smtClean="0"/>
                        <a:t> A LO REPORTADO EN LA MATRIZ:</a:t>
                      </a:r>
                    </a:p>
                    <a:p>
                      <a:pPr algn="ctr"/>
                      <a:r>
                        <a:rPr lang="es-MX" sz="1200" b="1" baseline="0" dirty="0" smtClean="0"/>
                        <a:t>$0</a:t>
                      </a:r>
                    </a:p>
                    <a:p>
                      <a:pPr algn="ctr"/>
                      <a:endParaRPr lang="es-MX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83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7337" y="782921"/>
            <a:ext cx="8820792" cy="689719"/>
          </a:xfrm>
        </p:spPr>
        <p:txBody>
          <a:bodyPr/>
          <a:lstStyle/>
          <a:p>
            <a:r>
              <a:rPr lang="es-MX" dirty="0" smtClean="0"/>
              <a:t>COMPONENTES DE LA CRUZADA CONTRA EL HAMBRE</a:t>
            </a:r>
            <a:endParaRPr lang="es-MX" dirty="0"/>
          </a:p>
        </p:txBody>
      </p:sp>
      <p:sp>
        <p:nvSpPr>
          <p:cNvPr id="23" name="CuadroTexto 4"/>
          <p:cNvSpPr txBox="1"/>
          <p:nvPr/>
        </p:nvSpPr>
        <p:spPr>
          <a:xfrm>
            <a:off x="395536" y="1495737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ACCIONES Y ACTIVIDADES:</a:t>
            </a:r>
            <a:endParaRPr lang="es-E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53849" y="1916832"/>
            <a:ext cx="50765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oordinación entre dependencias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Gobierno Federal, Estatal y Municipal;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articipación social y comunitaria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uadroTexto 4"/>
          <p:cNvSpPr txBox="1"/>
          <p:nvPr/>
        </p:nvSpPr>
        <p:spPr>
          <a:xfrm>
            <a:off x="405621" y="3121223"/>
            <a:ext cx="5750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COMPONENTES PARA LA INSTRUMENTACIÓN DE LA CRUZADA</a:t>
            </a:r>
            <a:endParaRPr lang="es-E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78847" y="3499092"/>
            <a:ext cx="4474919" cy="522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latin typeface="Arial" pitchFamily="34" charset="0"/>
                <a:cs typeface="Arial" pitchFamily="34" charset="0"/>
              </a:rPr>
              <a:t>Comisión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Intersecretarial</a:t>
            </a:r>
          </a:p>
          <a:p>
            <a:pPr algn="ctr"/>
            <a:r>
              <a:rPr lang="es-ES" sz="1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1200" b="1" dirty="0">
                <a:latin typeface="Arial" pitchFamily="34" charset="0"/>
                <a:cs typeface="Arial" pitchFamily="34" charset="0"/>
              </a:rPr>
              <a:t>R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epresentado por funcionarios de alto nivel)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521574" y="4199877"/>
            <a:ext cx="4442837" cy="6236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latin typeface="Arial" pitchFamily="34" charset="0"/>
                <a:cs typeface="Arial" pitchFamily="34" charset="0"/>
              </a:rPr>
              <a:t>Acuerdos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Integrales </a:t>
            </a:r>
            <a:r>
              <a:rPr lang="es-ES" sz="1200" b="1" dirty="0">
                <a:latin typeface="Arial" pitchFamily="34" charset="0"/>
                <a:cs typeface="Arial" pitchFamily="34" charset="0"/>
              </a:rPr>
              <a:t>para el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Desarrollo Social Incluyente </a:t>
            </a:r>
            <a:r>
              <a:rPr lang="es-ES" sz="1200" b="1" dirty="0">
                <a:latin typeface="Arial" pitchFamily="34" charset="0"/>
                <a:cs typeface="Arial" pitchFamily="34" charset="0"/>
              </a:rPr>
              <a:t>con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los Estados y </a:t>
            </a:r>
            <a:r>
              <a:rPr lang="es-ES" sz="1200" b="1" dirty="0">
                <a:latin typeface="Arial" pitchFamily="34" charset="0"/>
                <a:cs typeface="Arial" pitchFamily="34" charset="0"/>
              </a:rPr>
              <a:t>M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unicipios</a:t>
            </a:r>
          </a:p>
          <a:p>
            <a:pPr algn="ctr"/>
            <a:r>
              <a:rPr lang="es-ES" sz="1200" b="1" dirty="0" smtClean="0">
                <a:latin typeface="Arial" pitchFamily="34" charset="0"/>
                <a:cs typeface="Arial" pitchFamily="34" charset="0"/>
              </a:rPr>
              <a:t> (Comité Estatal Intersecretarial)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532194" y="5077490"/>
            <a:ext cx="4454667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latin typeface="Arial" pitchFamily="34" charset="0"/>
                <a:cs typeface="Arial" pitchFamily="34" charset="0"/>
              </a:rPr>
              <a:t>Consejo Nacional de la Cruzada contra el Hambre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551440" y="5772889"/>
            <a:ext cx="4454667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latin typeface="Arial" pitchFamily="34" charset="0"/>
                <a:cs typeface="Arial" pitchFamily="34" charset="0"/>
              </a:rPr>
              <a:t>Comités Comunitarios integrados por beneficiarios de programas sociales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276889" y="4343083"/>
            <a:ext cx="181813" cy="280338"/>
            <a:chOff x="1115616" y="4437112"/>
            <a:chExt cx="288016" cy="280338"/>
          </a:xfrm>
        </p:grpSpPr>
        <p:sp>
          <p:nvSpPr>
            <p:cNvPr id="31" name="30 Elipse"/>
            <p:cNvSpPr/>
            <p:nvPr/>
          </p:nvSpPr>
          <p:spPr>
            <a:xfrm>
              <a:off x="1115632" y="4437112"/>
              <a:ext cx="288000" cy="2520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s-MX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1115616" y="4463534"/>
              <a:ext cx="26000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276880" y="3619959"/>
            <a:ext cx="181803" cy="280338"/>
            <a:chOff x="1115618" y="4437112"/>
            <a:chExt cx="288014" cy="280338"/>
          </a:xfrm>
        </p:grpSpPr>
        <p:sp>
          <p:nvSpPr>
            <p:cNvPr id="40" name="39 Elipse"/>
            <p:cNvSpPr/>
            <p:nvPr/>
          </p:nvSpPr>
          <p:spPr>
            <a:xfrm>
              <a:off x="1115632" y="4437112"/>
              <a:ext cx="288000" cy="2520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s-MX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1115618" y="4463534"/>
              <a:ext cx="26000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s-MX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41 Grupo"/>
          <p:cNvGrpSpPr/>
          <p:nvPr/>
        </p:nvGrpSpPr>
        <p:grpSpPr>
          <a:xfrm>
            <a:off x="305022" y="5159466"/>
            <a:ext cx="181813" cy="268096"/>
            <a:chOff x="1115616" y="4330345"/>
            <a:chExt cx="288016" cy="268096"/>
          </a:xfrm>
        </p:grpSpPr>
        <p:sp>
          <p:nvSpPr>
            <p:cNvPr id="43" name="42 Elipse"/>
            <p:cNvSpPr/>
            <p:nvPr/>
          </p:nvSpPr>
          <p:spPr>
            <a:xfrm>
              <a:off x="1115632" y="4330345"/>
              <a:ext cx="288000" cy="2520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s-MX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1115616" y="4344525"/>
              <a:ext cx="26000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s-MX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44 Grupo"/>
          <p:cNvGrpSpPr/>
          <p:nvPr/>
        </p:nvGrpSpPr>
        <p:grpSpPr>
          <a:xfrm>
            <a:off x="314890" y="5848744"/>
            <a:ext cx="181813" cy="280338"/>
            <a:chOff x="1115616" y="4437112"/>
            <a:chExt cx="288016" cy="280338"/>
          </a:xfrm>
        </p:grpSpPr>
        <p:sp>
          <p:nvSpPr>
            <p:cNvPr id="46" name="45 Elipse"/>
            <p:cNvSpPr/>
            <p:nvPr/>
          </p:nvSpPr>
          <p:spPr>
            <a:xfrm>
              <a:off x="1115632" y="4437112"/>
              <a:ext cx="288000" cy="2520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s-MX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1115616" y="4463534"/>
              <a:ext cx="26000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s-MX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4 Cerrar llave"/>
          <p:cNvSpPr/>
          <p:nvPr/>
        </p:nvSpPr>
        <p:spPr>
          <a:xfrm>
            <a:off x="5220072" y="3677181"/>
            <a:ext cx="360040" cy="2239942"/>
          </a:xfrm>
          <a:prstGeom prst="righ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5602092" y="4335487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Elementos fundamentales para la constitución y puesta en marcha de la Cruzada</a:t>
            </a:r>
            <a:endParaRPr lang="es-MX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084168" y="1916832"/>
            <a:ext cx="2710185" cy="1077218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Comité constituido ex profeso para </a:t>
            </a:r>
            <a:r>
              <a:rPr lang="es-MX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refuncionalizar</a:t>
            </a:r>
            <a:r>
              <a:rPr lang="es-MX" sz="1600" b="1" dirty="0" smtClean="0"/>
              <a:t> reglas de operación y transferencias presupuestales</a:t>
            </a:r>
            <a:endParaRPr lang="es-MX" sz="1600" b="1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5580112" y="2396380"/>
            <a:ext cx="288032" cy="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80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Imagen 1" descr="cierre_acu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82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7337" y="782921"/>
            <a:ext cx="8820792" cy="689719"/>
          </a:xfrm>
        </p:spPr>
        <p:txBody>
          <a:bodyPr/>
          <a:lstStyle/>
          <a:p>
            <a:r>
              <a:rPr lang="es-MX" dirty="0" smtClean="0"/>
              <a:t>COMPONENTES DE LA CRUZADA CONTRA EL HAMBRE</a:t>
            </a:r>
            <a:br>
              <a:rPr lang="es-MX" dirty="0" smtClean="0"/>
            </a:br>
            <a:r>
              <a:rPr lang="es-MX" dirty="0" smtClean="0"/>
              <a:t>A NIVEL ESTATAL</a:t>
            </a:r>
            <a:endParaRPr lang="es-MX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179513" y="1621106"/>
            <a:ext cx="3096344" cy="6236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latin typeface="Arial" pitchFamily="34" charset="0"/>
                <a:cs typeface="Arial" pitchFamily="34" charset="0"/>
              </a:rPr>
              <a:t>Acuerdos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Integrales </a:t>
            </a:r>
            <a:r>
              <a:rPr lang="es-ES" sz="1200" b="1" dirty="0">
                <a:latin typeface="Arial" pitchFamily="34" charset="0"/>
                <a:cs typeface="Arial" pitchFamily="34" charset="0"/>
              </a:rPr>
              <a:t>para el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Desarrollo Social Incluyente del Estado de Jalisco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3663547" y="1621106"/>
            <a:ext cx="1700541" cy="6236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Comité </a:t>
            </a:r>
            <a:r>
              <a:rPr lang="es-ES" sz="1200" b="1" dirty="0">
                <a:latin typeface="Arial" pitchFamily="34" charset="0"/>
                <a:cs typeface="Arial" pitchFamily="34" charset="0"/>
              </a:rPr>
              <a:t>Estatal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Intersecretarial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35 Grupo"/>
          <p:cNvGrpSpPr/>
          <p:nvPr/>
        </p:nvGrpSpPr>
        <p:grpSpPr>
          <a:xfrm>
            <a:off x="3532066" y="1484784"/>
            <a:ext cx="181813" cy="280338"/>
            <a:chOff x="1115616" y="4437112"/>
            <a:chExt cx="288016" cy="280338"/>
          </a:xfrm>
        </p:grpSpPr>
        <p:sp>
          <p:nvSpPr>
            <p:cNvPr id="38" name="37 Elipse"/>
            <p:cNvSpPr/>
            <p:nvPr/>
          </p:nvSpPr>
          <p:spPr>
            <a:xfrm>
              <a:off x="1115632" y="4437112"/>
              <a:ext cx="288000" cy="2520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s-MX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1115616" y="4463534"/>
              <a:ext cx="26000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49" name="48 Grupo"/>
          <p:cNvGrpSpPr/>
          <p:nvPr/>
        </p:nvGrpSpPr>
        <p:grpSpPr>
          <a:xfrm>
            <a:off x="69691" y="1532417"/>
            <a:ext cx="181813" cy="280338"/>
            <a:chOff x="1115616" y="4437112"/>
            <a:chExt cx="288016" cy="280338"/>
          </a:xfrm>
        </p:grpSpPr>
        <p:sp>
          <p:nvSpPr>
            <p:cNvPr id="50" name="49 Elipse"/>
            <p:cNvSpPr/>
            <p:nvPr/>
          </p:nvSpPr>
          <p:spPr>
            <a:xfrm>
              <a:off x="1115632" y="4437112"/>
              <a:ext cx="288000" cy="2520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s-MX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50 Rectángulo"/>
            <p:cNvSpPr/>
            <p:nvPr/>
          </p:nvSpPr>
          <p:spPr>
            <a:xfrm>
              <a:off x="1115616" y="4463534"/>
              <a:ext cx="26000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s-MX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8" name="57 Rectángulo redondeado"/>
          <p:cNvSpPr/>
          <p:nvPr/>
        </p:nvSpPr>
        <p:spPr>
          <a:xfrm>
            <a:off x="5817794" y="1638163"/>
            <a:ext cx="3074686" cy="60663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latin typeface="Arial" pitchFamily="34" charset="0"/>
                <a:cs typeface="Arial" pitchFamily="34" charset="0"/>
              </a:rPr>
              <a:t>Comités Comunitarios integrados por beneficiarios de programas sociales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51 Grupo"/>
          <p:cNvGrpSpPr/>
          <p:nvPr/>
        </p:nvGrpSpPr>
        <p:grpSpPr>
          <a:xfrm>
            <a:off x="5686328" y="1501842"/>
            <a:ext cx="181813" cy="280338"/>
            <a:chOff x="1115616" y="4437112"/>
            <a:chExt cx="288016" cy="280338"/>
          </a:xfrm>
        </p:grpSpPr>
        <p:sp>
          <p:nvSpPr>
            <p:cNvPr id="53" name="52 Elipse"/>
            <p:cNvSpPr/>
            <p:nvPr/>
          </p:nvSpPr>
          <p:spPr>
            <a:xfrm>
              <a:off x="1115632" y="4437112"/>
              <a:ext cx="288000" cy="2520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s-MX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1115616" y="4463534"/>
              <a:ext cx="26000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s-MX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4" name="63 Cerrar llave"/>
          <p:cNvSpPr/>
          <p:nvPr/>
        </p:nvSpPr>
        <p:spPr>
          <a:xfrm rot="16200000">
            <a:off x="4346521" y="-1869109"/>
            <a:ext cx="360040" cy="8731878"/>
          </a:xfrm>
          <a:prstGeom prst="righ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5" name="64 CuadroTexto"/>
          <p:cNvSpPr txBox="1"/>
          <p:nvPr/>
        </p:nvSpPr>
        <p:spPr>
          <a:xfrm>
            <a:off x="179511" y="2536124"/>
            <a:ext cx="35343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lphaLcPeriod"/>
            </a:pPr>
            <a:r>
              <a:rPr lang="es-MX" sz="1100" b="1" dirty="0" smtClean="0"/>
              <a:t>Delegados </a:t>
            </a:r>
            <a:r>
              <a:rPr lang="es-MX" sz="1100" b="1" dirty="0"/>
              <a:t>federales de: </a:t>
            </a:r>
            <a:endParaRPr lang="es-MX" sz="1100" b="1" dirty="0" smtClean="0"/>
          </a:p>
          <a:p>
            <a:endParaRPr lang="es-MX" sz="1100" b="1" dirty="0"/>
          </a:p>
          <a:p>
            <a:r>
              <a:rPr lang="es-MX" sz="1100" dirty="0"/>
              <a:t>- Secretaría de Desarrollo Social (quien la presidirá y también será secretario técnico) </a:t>
            </a:r>
          </a:p>
          <a:p>
            <a:r>
              <a:rPr lang="es-MX" sz="1100" dirty="0"/>
              <a:t>- Secretaría de Gobernación; </a:t>
            </a:r>
          </a:p>
          <a:p>
            <a:r>
              <a:rPr lang="es-MX" sz="1100" dirty="0"/>
              <a:t>- Secretaría de Relaciones Exteriores; </a:t>
            </a:r>
          </a:p>
          <a:p>
            <a:r>
              <a:rPr lang="es-MX" sz="1100" dirty="0"/>
              <a:t>- Secretaría de la Defensa Nacional; </a:t>
            </a:r>
          </a:p>
          <a:p>
            <a:r>
              <a:rPr lang="es-MX" sz="1100" dirty="0"/>
              <a:t>- Secretaría de Marina; </a:t>
            </a:r>
          </a:p>
          <a:p>
            <a:r>
              <a:rPr lang="es-MX" sz="1100" dirty="0"/>
              <a:t>- Secretaría de Hacienda y Crédito Público; </a:t>
            </a:r>
          </a:p>
          <a:p>
            <a:r>
              <a:rPr lang="es-MX" sz="1100" dirty="0"/>
              <a:t>- Secretaría de Medio Ambiente y Recursos Naturales; </a:t>
            </a:r>
          </a:p>
          <a:p>
            <a:r>
              <a:rPr lang="es-MX" sz="1100" dirty="0"/>
              <a:t>- Secretaría de Energía; </a:t>
            </a:r>
          </a:p>
          <a:p>
            <a:r>
              <a:rPr lang="es-MX" sz="1100" dirty="0"/>
              <a:t>- Secretaría de Economía; </a:t>
            </a:r>
          </a:p>
          <a:p>
            <a:r>
              <a:rPr lang="es-MX" sz="1100" dirty="0"/>
              <a:t>- Secretaría de Agricultura, Ganadería, Desarrollo Rural, Pesca y Alimentación; </a:t>
            </a:r>
          </a:p>
          <a:p>
            <a:r>
              <a:rPr lang="es-MX" sz="1100" dirty="0"/>
              <a:t>- Secretaría de Comunicaciones y Transportes; </a:t>
            </a:r>
          </a:p>
          <a:p>
            <a:r>
              <a:rPr lang="es-MX" sz="1100" dirty="0"/>
              <a:t>- Secretaría de Educación Pública; </a:t>
            </a:r>
          </a:p>
          <a:p>
            <a:r>
              <a:rPr lang="es-MX" sz="1100" dirty="0"/>
              <a:t>- Secretaría de Salud; </a:t>
            </a:r>
          </a:p>
          <a:p>
            <a:r>
              <a:rPr lang="es-MX" sz="1100" dirty="0"/>
              <a:t>- Secretaría del Trabajo y Previsión Social; </a:t>
            </a:r>
          </a:p>
          <a:p>
            <a:r>
              <a:rPr lang="es-MX" sz="1100" dirty="0"/>
              <a:t>- Secretaría de Desarrollo Agrario, Territorial y Urbano; </a:t>
            </a:r>
          </a:p>
          <a:p>
            <a:r>
              <a:rPr lang="es-MX" sz="1100" dirty="0"/>
              <a:t>- Secretaría de Turismo; </a:t>
            </a:r>
          </a:p>
          <a:p>
            <a:r>
              <a:rPr lang="es-MX" sz="1100" dirty="0"/>
              <a:t>- Comisión Nacional para el Desarrollo de los Pueblos Indígenas; </a:t>
            </a:r>
          </a:p>
          <a:p>
            <a:r>
              <a:rPr lang="es-MX" sz="1100" dirty="0"/>
              <a:t>- Instituto Nacional de las Mujeres, y </a:t>
            </a:r>
          </a:p>
          <a:p>
            <a:r>
              <a:rPr lang="es-MX" sz="1100" dirty="0"/>
              <a:t>- Sistema Nacional para el Desarrollo Integral de la Familia. </a:t>
            </a:r>
          </a:p>
        </p:txBody>
      </p:sp>
      <p:sp>
        <p:nvSpPr>
          <p:cNvPr id="66" name="65 CuadroTexto"/>
          <p:cNvSpPr txBox="1"/>
          <p:nvPr/>
        </p:nvSpPr>
        <p:spPr>
          <a:xfrm>
            <a:off x="3707904" y="2492896"/>
            <a:ext cx="26642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b</a:t>
            </a:r>
            <a:r>
              <a:rPr lang="es-MX" sz="1100" b="1" dirty="0"/>
              <a:t>. Dependencias estatales </a:t>
            </a:r>
            <a:r>
              <a:rPr lang="es-MX" sz="1100" dirty="0"/>
              <a:t>(contraparte de las Federales): </a:t>
            </a:r>
            <a:endParaRPr lang="es-MX" sz="1100" dirty="0" smtClean="0"/>
          </a:p>
          <a:p>
            <a:endParaRPr lang="es-MX" sz="1100" dirty="0"/>
          </a:p>
          <a:p>
            <a:r>
              <a:rPr lang="es-MX" sz="1100" dirty="0"/>
              <a:t>- Desarrollo Social o similar </a:t>
            </a:r>
          </a:p>
          <a:p>
            <a:r>
              <a:rPr lang="es-MX" sz="1100" dirty="0"/>
              <a:t>- Secretaria General de Gobierno </a:t>
            </a:r>
          </a:p>
          <a:p>
            <a:r>
              <a:rPr lang="es-MX" sz="1100" dirty="0"/>
              <a:t>- Secretaría de Salud del Estados </a:t>
            </a:r>
          </a:p>
          <a:p>
            <a:r>
              <a:rPr lang="es-MX" sz="1100" dirty="0"/>
              <a:t>- Recursos naturales y medio </a:t>
            </a:r>
            <a:r>
              <a:rPr lang="es-MX" sz="1100" dirty="0" smtClean="0"/>
              <a:t>ambiente</a:t>
            </a:r>
            <a:endParaRPr lang="es-MX" sz="1100" dirty="0"/>
          </a:p>
          <a:p>
            <a:r>
              <a:rPr lang="es-MX" sz="1100" dirty="0" smtClean="0"/>
              <a:t>- Secretaría </a:t>
            </a:r>
            <a:r>
              <a:rPr lang="es-MX" sz="1100" dirty="0"/>
              <a:t>de Finanzas </a:t>
            </a:r>
          </a:p>
          <a:p>
            <a:r>
              <a:rPr lang="es-MX" sz="1100" dirty="0" smtClean="0"/>
              <a:t>- COPLADE </a:t>
            </a:r>
            <a:endParaRPr lang="es-MX" sz="1100" dirty="0"/>
          </a:p>
          <a:p>
            <a:r>
              <a:rPr lang="es-MX" sz="1100" dirty="0" smtClean="0"/>
              <a:t>- Desarrollo </a:t>
            </a:r>
            <a:r>
              <a:rPr lang="es-MX" sz="1100" dirty="0"/>
              <a:t>Rural-agropecuario o similar </a:t>
            </a:r>
          </a:p>
          <a:p>
            <a:r>
              <a:rPr lang="es-MX" sz="1100" dirty="0"/>
              <a:t>- Desarroll</a:t>
            </a:r>
            <a:r>
              <a:rPr lang="es-MX" sz="1100" dirty="0" smtClean="0"/>
              <a:t>o </a:t>
            </a:r>
            <a:r>
              <a:rPr lang="es-MX" sz="1100" dirty="0"/>
              <a:t>Económico </a:t>
            </a:r>
          </a:p>
          <a:p>
            <a:r>
              <a:rPr lang="es-MX" sz="1100" dirty="0"/>
              <a:t>- Comunicaciones y Transportes </a:t>
            </a:r>
          </a:p>
          <a:p>
            <a:r>
              <a:rPr lang="es-MX" sz="1100" dirty="0"/>
              <a:t>- Educación Pública </a:t>
            </a:r>
          </a:p>
          <a:p>
            <a:r>
              <a:rPr lang="es-MX" sz="1100" dirty="0"/>
              <a:t>- Organismo de Impulso al trabajo, o similar </a:t>
            </a:r>
          </a:p>
          <a:p>
            <a:r>
              <a:rPr lang="es-MX" sz="1100" dirty="0"/>
              <a:t>- Turismo </a:t>
            </a:r>
          </a:p>
          <a:p>
            <a:r>
              <a:rPr lang="es-MX" sz="1100" dirty="0"/>
              <a:t>- Organismo Estatal de apoyo a los Pueblos Indígenas, (en su caso) </a:t>
            </a:r>
          </a:p>
          <a:p>
            <a:r>
              <a:rPr lang="es-MX" sz="1100" dirty="0"/>
              <a:t>- Instancia de evaluación de política social </a:t>
            </a:r>
          </a:p>
          <a:p>
            <a:r>
              <a:rPr lang="es-MX" sz="1100" dirty="0"/>
              <a:t>- Instituto Estatal de la Mujer o similar </a:t>
            </a:r>
          </a:p>
          <a:p>
            <a:r>
              <a:rPr lang="es-MX" sz="1100" dirty="0"/>
              <a:t>- Sistema Estatal DIF </a:t>
            </a:r>
          </a:p>
        </p:txBody>
      </p:sp>
      <p:sp>
        <p:nvSpPr>
          <p:cNvPr id="67" name="66 CuadroTexto"/>
          <p:cNvSpPr txBox="1"/>
          <p:nvPr/>
        </p:nvSpPr>
        <p:spPr>
          <a:xfrm>
            <a:off x="6660232" y="2478955"/>
            <a:ext cx="266429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c</a:t>
            </a:r>
            <a:r>
              <a:rPr lang="es-MX" sz="1100" b="1" dirty="0"/>
              <a:t>. Municipios: </a:t>
            </a:r>
            <a:endParaRPr lang="es-MX" sz="1100" b="1" dirty="0" smtClean="0"/>
          </a:p>
          <a:p>
            <a:endParaRPr lang="es-MX" sz="1100" b="1" dirty="0"/>
          </a:p>
          <a:p>
            <a:r>
              <a:rPr lang="es-MX" sz="1100" dirty="0" smtClean="0"/>
              <a:t>-Presidentes </a:t>
            </a:r>
            <a:r>
              <a:rPr lang="es-MX" sz="1100" dirty="0"/>
              <a:t>de los municipios seleccionados en la </a:t>
            </a:r>
            <a:r>
              <a:rPr lang="es-MX" sz="1100" dirty="0" smtClean="0"/>
              <a:t>CNCH:</a:t>
            </a:r>
          </a:p>
          <a:p>
            <a:pPr marL="285750" indent="-285750">
              <a:buFontTx/>
              <a:buChar char="-"/>
            </a:pPr>
            <a:r>
              <a:rPr lang="es-MX" sz="1100" dirty="0" smtClean="0"/>
              <a:t>Mezquitic</a:t>
            </a:r>
          </a:p>
          <a:p>
            <a:pPr marL="285750" indent="-285750">
              <a:buFontTx/>
              <a:buChar char="-"/>
            </a:pPr>
            <a:r>
              <a:rPr lang="es-MX" sz="1100" dirty="0" smtClean="0"/>
              <a:t>Guadalajara</a:t>
            </a:r>
          </a:p>
          <a:p>
            <a:pPr marL="285750" indent="-285750">
              <a:buFontTx/>
              <a:buChar char="-"/>
            </a:pPr>
            <a:r>
              <a:rPr lang="es-MX" sz="1100" dirty="0" smtClean="0"/>
              <a:t>Zapopan</a:t>
            </a:r>
          </a:p>
          <a:p>
            <a:pPr marL="285750" indent="-285750">
              <a:buFontTx/>
              <a:buChar char="-"/>
            </a:pPr>
            <a:r>
              <a:rPr lang="es-MX" sz="1100" dirty="0" smtClean="0"/>
              <a:t>Tonalá</a:t>
            </a:r>
          </a:p>
          <a:p>
            <a:pPr marL="285750" indent="-285750">
              <a:buFontTx/>
              <a:buChar char="-"/>
            </a:pPr>
            <a:r>
              <a:rPr lang="es-MX" sz="1100" dirty="0" smtClean="0"/>
              <a:t>Tlajomulco de Zúñiga</a:t>
            </a:r>
          </a:p>
          <a:p>
            <a:pPr marL="285750" indent="-285750">
              <a:buFontTx/>
              <a:buChar char="-"/>
            </a:pPr>
            <a:r>
              <a:rPr lang="es-MX" sz="1100" dirty="0" smtClean="0"/>
              <a:t>Tlaquepaque</a:t>
            </a:r>
          </a:p>
          <a:p>
            <a:endParaRPr lang="es-MX" sz="1100" dirty="0"/>
          </a:p>
          <a:p>
            <a:r>
              <a:rPr lang="es-MX" sz="1100" dirty="0"/>
              <a:t>- Órgano Institucional de Planeación (COPLADEMUN) de los municipios, considerados en la primera etapa de la CNCH. </a:t>
            </a:r>
          </a:p>
        </p:txBody>
      </p:sp>
    </p:spTree>
    <p:extLst>
      <p:ext uri="{BB962C8B-B14F-4D97-AF65-F5344CB8AC3E}">
        <p14:creationId xmlns:p14="http://schemas.microsoft.com/office/powerpoint/2010/main" xmlns="" val="34531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66954" y="836712"/>
            <a:ext cx="8292312" cy="689719"/>
          </a:xfrm>
        </p:spPr>
        <p:txBody>
          <a:bodyPr/>
          <a:lstStyle/>
          <a:p>
            <a:r>
              <a:rPr lang="es-MX" sz="2000" dirty="0" smtClean="0"/>
              <a:t>POBLACIÓN OBJETIVO DE LA CRUZADA CONTRA EL HAMBRE</a:t>
            </a:r>
            <a:br>
              <a:rPr lang="es-MX" sz="2000" dirty="0" smtClean="0"/>
            </a:br>
            <a:r>
              <a:rPr lang="es-MX" sz="2000" dirty="0" smtClean="0"/>
              <a:t>en Jalisco</a:t>
            </a:r>
            <a:endParaRPr lang="es-MX" sz="2000" dirty="0"/>
          </a:p>
        </p:txBody>
      </p:sp>
      <p:sp>
        <p:nvSpPr>
          <p:cNvPr id="33" name="32 Rectángulo"/>
          <p:cNvSpPr/>
          <p:nvPr/>
        </p:nvSpPr>
        <p:spPr>
          <a:xfrm>
            <a:off x="1600401" y="4708007"/>
            <a:ext cx="5544616" cy="1095877"/>
          </a:xfrm>
          <a:prstGeom prst="rect">
            <a:avLst/>
          </a:prstGeom>
          <a:noFill/>
          <a:ln w="38100">
            <a:solidFill>
              <a:srgbClr val="00A29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Adobe Caslon Pro"/>
              <a:cs typeface="Adobe Caslon Pro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600401" y="4725144"/>
            <a:ext cx="54542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00A29E"/>
                </a:solidFill>
                <a:latin typeface="Adobe Caslon Pro"/>
                <a:cs typeface="Adobe Caslon Pro"/>
              </a:rPr>
              <a:t>Población Objetivo de la Cruzada:</a:t>
            </a:r>
          </a:p>
          <a:p>
            <a:pPr algn="ctr"/>
            <a:r>
              <a:rPr lang="es-MX" sz="2400" b="1" dirty="0" smtClean="0">
                <a:solidFill>
                  <a:srgbClr val="00A29E"/>
                </a:solidFill>
                <a:latin typeface="Adobe Caslon Pro"/>
                <a:cs typeface="Adobe Caslon Pro"/>
              </a:rPr>
              <a:t>133,632 personas </a:t>
            </a:r>
            <a:r>
              <a:rPr lang="es-MX" dirty="0" smtClean="0">
                <a:latin typeface="Adobe Caslon Pro"/>
                <a:cs typeface="Adobe Caslon Pro"/>
              </a:rPr>
              <a:t>en Pobreza extrema con carencia de Alimentación</a:t>
            </a:r>
            <a:endParaRPr lang="es-MX" dirty="0">
              <a:latin typeface="Adobe Caslon Pro"/>
              <a:cs typeface="Adobe Caslon Pro"/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2051719" y="2237962"/>
            <a:ext cx="2569377" cy="1911117"/>
          </a:xfrm>
          <a:prstGeom prst="ellipse">
            <a:avLst/>
          </a:prstGeom>
          <a:solidFill>
            <a:schemeClr val="accent3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Adobe Caslon Pro"/>
              <a:cs typeface="Adobe Caslon Pro"/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3877426" y="1556792"/>
            <a:ext cx="3070838" cy="3024336"/>
          </a:xfrm>
          <a:prstGeom prst="ellipse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  <a:latin typeface="Adobe Caslon Pro"/>
              <a:cs typeface="Adobe Caslon Pro"/>
            </a:endParaRPr>
          </a:p>
        </p:txBody>
      </p:sp>
      <p:cxnSp>
        <p:nvCxnSpPr>
          <p:cNvPr id="38" name="37 Conector recto de flecha"/>
          <p:cNvCxnSpPr/>
          <p:nvPr/>
        </p:nvCxnSpPr>
        <p:spPr>
          <a:xfrm>
            <a:off x="4211960" y="3458618"/>
            <a:ext cx="0" cy="1122510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CuadroTexto"/>
          <p:cNvSpPr txBox="1"/>
          <p:nvPr/>
        </p:nvSpPr>
        <p:spPr>
          <a:xfrm>
            <a:off x="2051720" y="2604760"/>
            <a:ext cx="1897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dobe Caslon Pro"/>
                <a:cs typeface="Adobe Caslon Pro"/>
              </a:rPr>
              <a:t>Personas en Pobreza Extrema:</a:t>
            </a:r>
          </a:p>
          <a:p>
            <a:pPr algn="ctr"/>
            <a:r>
              <a:rPr lang="es-MX" sz="2200" dirty="0" smtClean="0">
                <a:solidFill>
                  <a:schemeClr val="accent3">
                    <a:lumMod val="50000"/>
                  </a:schemeClr>
                </a:solidFill>
                <a:latin typeface="Adobe Caslon Pro"/>
                <a:cs typeface="Adobe Caslon Pro"/>
              </a:rPr>
              <a:t>385,150</a:t>
            </a:r>
            <a:r>
              <a:rPr lang="es-MX" sz="2200" dirty="0">
                <a:solidFill>
                  <a:schemeClr val="accent3">
                    <a:lumMod val="50000"/>
                  </a:schemeClr>
                </a:solidFill>
                <a:latin typeface="Adobe Caslon Pro"/>
                <a:cs typeface="Adobe Caslon Pro"/>
              </a:rPr>
              <a:t> </a:t>
            </a:r>
            <a:r>
              <a:rPr lang="es-MX" sz="2200" dirty="0" smtClean="0">
                <a:solidFill>
                  <a:schemeClr val="accent3">
                    <a:lumMod val="50000"/>
                  </a:schemeClr>
                </a:solidFill>
                <a:latin typeface="Adobe Caslon Pro"/>
                <a:cs typeface="Adobe Caslon Pro"/>
              </a:rPr>
              <a:t>personas</a:t>
            </a:r>
            <a:endParaRPr lang="es-MX" sz="2200" dirty="0">
              <a:solidFill>
                <a:schemeClr val="accent3">
                  <a:lumMod val="50000"/>
                </a:schemeClr>
              </a:solidFill>
              <a:latin typeface="Adobe Caslon Pro"/>
              <a:cs typeface="Adobe Caslon Pro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4932040" y="2237963"/>
            <a:ext cx="19065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dobe Caslon Pro"/>
                <a:cs typeface="Adobe Caslon Pro"/>
              </a:rPr>
              <a:t>Personas con carencia de Alimentación:</a:t>
            </a:r>
          </a:p>
          <a:p>
            <a:pPr algn="ctr"/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  <a:latin typeface="Adobe Caslon Pro"/>
                <a:cs typeface="Adobe Caslon Pro"/>
              </a:rPr>
              <a:t>1´628,728</a:t>
            </a:r>
          </a:p>
          <a:p>
            <a:pPr algn="ctr"/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  <a:latin typeface="Adobe Caslon Pro"/>
                <a:cs typeface="Adobe Caslon Pro"/>
              </a:rPr>
              <a:t>personas</a:t>
            </a:r>
            <a:endParaRPr lang="es-MX" sz="2400" dirty="0">
              <a:solidFill>
                <a:schemeClr val="accent2">
                  <a:lumMod val="50000"/>
                </a:schemeClr>
              </a:solidFill>
              <a:latin typeface="Adobe Caslon Pro"/>
              <a:cs typeface="Adobe Caslon Pro"/>
            </a:endParaRPr>
          </a:p>
        </p:txBody>
      </p:sp>
      <p:sp>
        <p:nvSpPr>
          <p:cNvPr id="51" name="50 Triángulo isósceles"/>
          <p:cNvSpPr/>
          <p:nvPr/>
        </p:nvSpPr>
        <p:spPr>
          <a:xfrm rot="10800000">
            <a:off x="1907705" y="6021288"/>
            <a:ext cx="5426786" cy="411093"/>
          </a:xfrm>
          <a:prstGeom prst="triangle">
            <a:avLst/>
          </a:prstGeom>
          <a:solidFill>
            <a:schemeClr val="bg1">
              <a:lumMod val="8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7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608" y="44624"/>
            <a:ext cx="6336704" cy="689719"/>
          </a:xfrm>
        </p:spPr>
        <p:txBody>
          <a:bodyPr/>
          <a:lstStyle/>
          <a:p>
            <a:r>
              <a:rPr lang="es-MX" sz="2000" dirty="0" smtClean="0">
                <a:solidFill>
                  <a:schemeClr val="bg1"/>
                </a:solidFill>
              </a:rPr>
              <a:t>¿ CÓMO SE MIDE LA POBREZA? </a:t>
            </a:r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3" name="Picture 1" descr="C:\Documents and Settings\ana.aguilarc\Configuración local\Archivos temporales de Internet\Content.IE5\XA08WMC4\MC90028663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6436" y="5709982"/>
            <a:ext cx="434152" cy="441450"/>
          </a:xfrm>
          <a:prstGeom prst="rect">
            <a:avLst/>
          </a:prstGeom>
          <a:noFill/>
        </p:spPr>
      </p:pic>
      <p:pic>
        <p:nvPicPr>
          <p:cNvPr id="5" name="Picture 6" descr="C:\Documents and Settings\ana.aguilarc\Configuración local\Archivos temporales de Internet\Content.IE5\C7QFQ8PB\MC90033565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181" y="5700727"/>
            <a:ext cx="402493" cy="50963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564100" y="5233190"/>
            <a:ext cx="657229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Derechos (Carencias) Sociales</a:t>
            </a:r>
            <a:endParaRPr lang="es-MX" sz="11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3882" y="3219246"/>
            <a:ext cx="164304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Bienestar económico</a:t>
            </a:r>
            <a:endParaRPr lang="es-MX" sz="1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6" descr="cas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5354" y="3965043"/>
            <a:ext cx="575476" cy="472069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0248" y="5715311"/>
            <a:ext cx="481059" cy="38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1722" y="5695210"/>
            <a:ext cx="517216" cy="50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41756" y="5764827"/>
            <a:ext cx="507602" cy="47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3063" y="5810118"/>
            <a:ext cx="331020" cy="37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1885" y="5695210"/>
            <a:ext cx="708849" cy="44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1306153" y="6196674"/>
            <a:ext cx="11123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itchFamily="34" charset="0"/>
                <a:cs typeface="Arial" pitchFamily="34" charset="0"/>
              </a:rPr>
              <a:t>Acceso a </a:t>
            </a:r>
          </a:p>
          <a:p>
            <a:r>
              <a:rPr lang="es-MX" sz="1050" b="1" dirty="0" smtClean="0">
                <a:latin typeface="Arial" pitchFamily="34" charset="0"/>
                <a:cs typeface="Arial" pitchFamily="34" charset="0"/>
              </a:rPr>
              <a:t>Alimentación</a:t>
            </a:r>
            <a:endParaRPr lang="es-MX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58164" y="4510281"/>
            <a:ext cx="13573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b="1" dirty="0" smtClean="0">
                <a:latin typeface="Arial" pitchFamily="34" charset="0"/>
                <a:cs typeface="Arial" pitchFamily="34" charset="0"/>
              </a:rPr>
              <a:t>Ingreso corriente per cápita</a:t>
            </a:r>
            <a:endParaRPr lang="es-E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71506" y="6165304"/>
            <a:ext cx="12127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itchFamily="34" charset="0"/>
                <a:cs typeface="Arial" pitchFamily="34" charset="0"/>
              </a:rPr>
              <a:t>Acceso a </a:t>
            </a:r>
          </a:p>
          <a:p>
            <a:pPr algn="ctr"/>
            <a:r>
              <a:rPr lang="es-MX" sz="1050" b="1" dirty="0" smtClean="0">
                <a:latin typeface="Arial" pitchFamily="34" charset="0"/>
                <a:cs typeface="Arial" pitchFamily="34" charset="0"/>
              </a:rPr>
              <a:t>Servicios de Salud</a:t>
            </a:r>
            <a:endParaRPr lang="es-MX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347180" y="6239053"/>
            <a:ext cx="11891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itchFamily="34" charset="0"/>
                <a:cs typeface="Arial" pitchFamily="34" charset="0"/>
              </a:rPr>
              <a:t>Acceso a </a:t>
            </a:r>
          </a:p>
          <a:p>
            <a:pPr algn="ctr"/>
            <a:r>
              <a:rPr lang="es-MX" sz="1050" b="1" dirty="0" smtClean="0">
                <a:latin typeface="Arial" pitchFamily="34" charset="0"/>
                <a:cs typeface="Arial" pitchFamily="34" charset="0"/>
              </a:rPr>
              <a:t>Seguridad Social</a:t>
            </a:r>
            <a:endParaRPr lang="es-MX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655650" y="6196674"/>
            <a:ext cx="9608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itchFamily="34" charset="0"/>
                <a:cs typeface="Arial" pitchFamily="34" charset="0"/>
              </a:rPr>
              <a:t>Calidad y espacios de la Vivienda</a:t>
            </a:r>
            <a:endParaRPr lang="es-MX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36570" y="6238289"/>
            <a:ext cx="14757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itchFamily="34" charset="0"/>
                <a:cs typeface="Arial" pitchFamily="34" charset="0"/>
              </a:rPr>
              <a:t>Acceso a </a:t>
            </a:r>
          </a:p>
          <a:p>
            <a:pPr algn="ctr"/>
            <a:r>
              <a:rPr lang="es-MX" sz="1050" b="1" dirty="0" smtClean="0">
                <a:latin typeface="Arial" pitchFamily="34" charset="0"/>
                <a:cs typeface="Arial" pitchFamily="34" charset="0"/>
              </a:rPr>
              <a:t>Servicios Básicos de la Vivienda</a:t>
            </a:r>
            <a:endParaRPr lang="es-MX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656192" y="6289006"/>
            <a:ext cx="8243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itchFamily="34" charset="0"/>
                <a:cs typeface="Arial" pitchFamily="34" charset="0"/>
              </a:rPr>
              <a:t>Rezago educativo</a:t>
            </a:r>
            <a:endParaRPr lang="es-MX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804667" y="2999802"/>
            <a:ext cx="321471" cy="35719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s-MX" sz="1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58164" y="836712"/>
            <a:ext cx="83575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La metodología de </a:t>
            </a:r>
            <a:r>
              <a:rPr lang="es-MX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medición multidimensional de la pobreza</a:t>
            </a:r>
            <a:r>
              <a:rPr lang="es-MX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contempla actualmente dos dimensiones: Bienestar Económico y Derechos Sociales.</a:t>
            </a:r>
          </a:p>
          <a:p>
            <a:pPr algn="just"/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Se considera que una persona está en:</a:t>
            </a:r>
          </a:p>
          <a:p>
            <a:pPr marL="342900" indent="-342900" algn="just">
              <a:buAutoNum type="alphaLcParenR"/>
            </a:pPr>
            <a:r>
              <a:rPr lang="es-MX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pobreza multidimensional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ingresos inferiores a la línea de bienestar y al menos </a:t>
            </a:r>
            <a:r>
              <a:rPr lang="es-MX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una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carencia social, y</a:t>
            </a:r>
          </a:p>
          <a:p>
            <a:pPr marL="342900" indent="-342900" algn="just">
              <a:buAutoNum type="alphaLcParenR"/>
            </a:pPr>
            <a:r>
              <a:rPr lang="es-MX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pobreza multidimensional extrema: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ingresos inferiores a la línea de bienestar mínimo y </a:t>
            </a:r>
            <a:r>
              <a:rPr lang="es-MX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tres o más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carencias sociales.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7092280" y="2816786"/>
            <a:ext cx="144016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50" b="1" dirty="0" smtClean="0">
                <a:latin typeface="Arial" pitchFamily="34" charset="0"/>
                <a:cs typeface="Arial" pitchFamily="34" charset="0"/>
              </a:rPr>
              <a:t>Población sin carencias y con un nivel adecuado de bienestar económico</a:t>
            </a:r>
            <a:endParaRPr lang="es-MX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7164288" y="4309646"/>
            <a:ext cx="13681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>
                <a:latin typeface="Arial" pitchFamily="34" charset="0"/>
                <a:cs typeface="Arial" pitchFamily="34" charset="0"/>
              </a:rPr>
              <a:t>Vulnerables por Ingreso</a:t>
            </a:r>
            <a:endParaRPr lang="es-MX" sz="105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50 Grupo"/>
          <p:cNvGrpSpPr/>
          <p:nvPr/>
        </p:nvGrpSpPr>
        <p:grpSpPr>
          <a:xfrm>
            <a:off x="1984429" y="2726807"/>
            <a:ext cx="4971182" cy="2565276"/>
            <a:chOff x="1462514" y="2159869"/>
            <a:chExt cx="5741635" cy="2781299"/>
          </a:xfrm>
        </p:grpSpPr>
        <p:sp>
          <p:nvSpPr>
            <p:cNvPr id="24" name="23 Elipse"/>
            <p:cNvSpPr/>
            <p:nvPr/>
          </p:nvSpPr>
          <p:spPr>
            <a:xfrm>
              <a:off x="2601685" y="4332627"/>
              <a:ext cx="361162" cy="36631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s-MX" sz="11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29 Rectángulo"/>
            <p:cNvSpPr>
              <a:spLocks noChangeArrowheads="1"/>
            </p:cNvSpPr>
            <p:nvPr/>
          </p:nvSpPr>
          <p:spPr bwMode="auto">
            <a:xfrm>
              <a:off x="5941368" y="2159869"/>
              <a:ext cx="850900" cy="1341438"/>
            </a:xfrm>
            <a:prstGeom prst="rect">
              <a:avLst/>
            </a:prstGeom>
            <a:solidFill>
              <a:srgbClr val="009900"/>
            </a:solidFill>
            <a:ln w="2857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s-ES" sz="1400" b="1" dirty="0" smtClean="0"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endParaRPr lang="es-ES" sz="1400" b="1" dirty="0"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r>
                <a:rPr lang="es-ES" sz="14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s-ES" sz="700" b="1" dirty="0" smtClean="0"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endParaRPr lang="es-ES" sz="700" b="1" dirty="0" smtClean="0"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r>
                <a:rPr lang="es-ES" sz="700" b="1" dirty="0" smtClean="0">
                  <a:latin typeface="Arial" pitchFamily="34" charset="0"/>
                  <a:cs typeface="Arial" pitchFamily="34" charset="0"/>
                </a:rPr>
                <a:t>2.7%</a:t>
              </a:r>
            </a:p>
            <a:p>
              <a:pPr eaLnBrk="0" hangingPunct="0"/>
              <a:r>
                <a:rPr lang="es-ES" sz="700" b="1" dirty="0" smtClean="0">
                  <a:latin typeface="Arial" pitchFamily="34" charset="0"/>
                  <a:cs typeface="Arial" pitchFamily="34" charset="0"/>
                </a:rPr>
                <a:t>1,672.6</a:t>
              </a:r>
            </a:p>
            <a:p>
              <a:pPr eaLnBrk="0" hangingPunct="0"/>
              <a:r>
                <a:rPr lang="es-ES" sz="700" b="1" dirty="0" smtClean="0">
                  <a:latin typeface="Arial" pitchFamily="34" charset="0"/>
                  <a:cs typeface="Arial" pitchFamily="34" charset="0"/>
                </a:rPr>
                <a:t>miles</a:t>
              </a:r>
              <a:endParaRPr lang="es-ES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1475656" y="3478734"/>
              <a:ext cx="4464496" cy="1440160"/>
            </a:xfrm>
            <a:prstGeom prst="rect">
              <a:avLst/>
            </a:prstGeom>
            <a:solidFill>
              <a:srgbClr val="CC9B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43 Rectángulo"/>
            <p:cNvSpPr>
              <a:spLocks noChangeArrowheads="1"/>
            </p:cNvSpPr>
            <p:nvPr/>
          </p:nvSpPr>
          <p:spPr bwMode="auto">
            <a:xfrm>
              <a:off x="1504307" y="4131543"/>
              <a:ext cx="2732087" cy="809625"/>
            </a:xfrm>
            <a:prstGeom prst="rect">
              <a:avLst/>
            </a:prstGeom>
            <a:solidFill>
              <a:srgbClr val="CC3300"/>
            </a:solidFill>
            <a:ln w="381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122 Conector recto de flecha"/>
            <p:cNvCxnSpPr>
              <a:cxnSpLocks noChangeShapeType="1"/>
            </p:cNvCxnSpPr>
            <p:nvPr/>
          </p:nvCxnSpPr>
          <p:spPr bwMode="auto">
            <a:xfrm flipH="1" flipV="1">
              <a:off x="1462514" y="2204864"/>
              <a:ext cx="5555" cy="2692459"/>
            </a:xfrm>
            <a:prstGeom prst="straightConnector1">
              <a:avLst/>
            </a:prstGeom>
            <a:noFill/>
            <a:ln w="6794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5" name="30 Conector recto"/>
            <p:cNvCxnSpPr>
              <a:cxnSpLocks noChangeShapeType="1"/>
            </p:cNvCxnSpPr>
            <p:nvPr/>
          </p:nvCxnSpPr>
          <p:spPr bwMode="auto">
            <a:xfrm rot="5400000">
              <a:off x="4582469" y="3533056"/>
              <a:ext cx="27432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" name="24 Conector recto"/>
            <p:cNvCxnSpPr>
              <a:cxnSpLocks noChangeShapeType="1"/>
            </p:cNvCxnSpPr>
            <p:nvPr/>
          </p:nvCxnSpPr>
          <p:spPr bwMode="auto">
            <a:xfrm>
              <a:off x="1482082" y="3478734"/>
              <a:ext cx="5322887" cy="0"/>
            </a:xfrm>
            <a:prstGeom prst="line">
              <a:avLst/>
            </a:prstGeom>
            <a:noFill/>
            <a:ln w="53975" cmpd="sng" algn="ctr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  <p:sp>
          <p:nvSpPr>
            <p:cNvPr id="37" name="36 Rectángulo"/>
            <p:cNvSpPr/>
            <p:nvPr/>
          </p:nvSpPr>
          <p:spPr>
            <a:xfrm>
              <a:off x="1475656" y="2182894"/>
              <a:ext cx="5328592" cy="2736000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1475657" y="3622750"/>
              <a:ext cx="4363225" cy="1151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b="1" dirty="0" smtClean="0">
                  <a:latin typeface="Arial" pitchFamily="34" charset="0"/>
                  <a:cs typeface="Arial" pitchFamily="34" charset="0"/>
                </a:rPr>
                <a:t>Pobreza Moderada</a:t>
              </a:r>
            </a:p>
            <a:p>
              <a:pPr algn="ctr"/>
              <a:endParaRPr lang="es-MX" sz="1050" b="1" dirty="0"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es-MX" sz="1050" b="1" dirty="0" smtClean="0">
                  <a:latin typeface="Arial" pitchFamily="34" charset="0"/>
                  <a:cs typeface="Arial" pitchFamily="34" charset="0"/>
                </a:rPr>
                <a:t>32.0%</a:t>
              </a:r>
            </a:p>
            <a:p>
              <a:pPr algn="r"/>
              <a:r>
                <a:rPr lang="es-MX" sz="1050" b="1" dirty="0" smtClean="0">
                  <a:latin typeface="Arial" pitchFamily="34" charset="0"/>
                  <a:cs typeface="Arial" pitchFamily="34" charset="0"/>
                </a:rPr>
                <a:t>2,356.0 miles</a:t>
              </a:r>
            </a:p>
            <a:p>
              <a:pPr algn="r"/>
              <a:r>
                <a:rPr lang="es-MX" sz="1050" b="1" dirty="0" smtClean="0">
                  <a:latin typeface="Arial" pitchFamily="34" charset="0"/>
                  <a:cs typeface="Arial" pitchFamily="34" charset="0"/>
                </a:rPr>
                <a:t>2.0 Carencias</a:t>
              </a:r>
            </a:p>
            <a:p>
              <a:pPr algn="r"/>
              <a:r>
                <a:rPr lang="es-MX" sz="1050" b="1" dirty="0" smtClean="0">
                  <a:latin typeface="Arial" pitchFamily="34" charset="0"/>
                  <a:cs typeface="Arial" pitchFamily="34" charset="0"/>
                </a:rPr>
                <a:t>Promedio</a:t>
              </a:r>
              <a:endParaRPr lang="es-MX" sz="105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1960309" y="4140301"/>
              <a:ext cx="2160240" cy="800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Pobreza Extrema</a:t>
              </a:r>
            </a:p>
            <a:p>
              <a:pPr algn="r"/>
              <a:r>
                <a:rPr lang="es-MX" sz="10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4.9%</a:t>
              </a:r>
            </a:p>
            <a:p>
              <a:pPr algn="r"/>
              <a:r>
                <a:rPr lang="es-MX" sz="10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362.2 miles</a:t>
              </a:r>
            </a:p>
            <a:p>
              <a:pPr algn="r"/>
              <a:r>
                <a:rPr lang="es-MX" sz="10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3.6 Carencia promedio</a:t>
              </a:r>
              <a:endParaRPr lang="es-MX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2300159" y="2247532"/>
              <a:ext cx="3816424" cy="976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b="1" dirty="0" smtClean="0">
                  <a:latin typeface="Arial" pitchFamily="34" charset="0"/>
                  <a:cs typeface="Arial" pitchFamily="34" charset="0"/>
                </a:rPr>
                <a:t>Vulnerables por carencia social</a:t>
              </a:r>
            </a:p>
            <a:p>
              <a:endParaRPr lang="es-MX" sz="105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s-MX" sz="1050" b="1" dirty="0" smtClean="0">
                  <a:latin typeface="Arial" pitchFamily="34" charset="0"/>
                  <a:cs typeface="Arial" pitchFamily="34" charset="0"/>
                </a:rPr>
                <a:t>34.3% </a:t>
              </a:r>
            </a:p>
            <a:p>
              <a:r>
                <a:rPr lang="es-MX" sz="1050" b="1" dirty="0" smtClean="0">
                  <a:latin typeface="Arial" pitchFamily="34" charset="0"/>
                  <a:cs typeface="Arial" pitchFamily="34" charset="0"/>
                </a:rPr>
                <a:t>2,529.7Miles</a:t>
              </a:r>
            </a:p>
            <a:p>
              <a:r>
                <a:rPr lang="es-MX" sz="1050" b="1" dirty="0" smtClean="0">
                  <a:latin typeface="Arial" pitchFamily="34" charset="0"/>
                  <a:cs typeface="Arial" pitchFamily="34" charset="0"/>
                </a:rPr>
                <a:t>2.0 Carencias Promedio</a:t>
              </a:r>
            </a:p>
          </p:txBody>
        </p:sp>
        <p:cxnSp>
          <p:nvCxnSpPr>
            <p:cNvPr id="43" name="42 Conector recto de flecha"/>
            <p:cNvCxnSpPr/>
            <p:nvPr/>
          </p:nvCxnSpPr>
          <p:spPr>
            <a:xfrm flipH="1">
              <a:off x="6828071" y="2730128"/>
              <a:ext cx="360040" cy="0"/>
            </a:xfrm>
            <a:prstGeom prst="straightConnector1">
              <a:avLst/>
            </a:prstGeom>
            <a:ln w="47625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 de flecha"/>
            <p:cNvCxnSpPr/>
            <p:nvPr/>
          </p:nvCxnSpPr>
          <p:spPr>
            <a:xfrm flipH="1">
              <a:off x="6844109" y="4124514"/>
              <a:ext cx="360040" cy="0"/>
            </a:xfrm>
            <a:prstGeom prst="straightConnector1">
              <a:avLst/>
            </a:prstGeom>
            <a:ln w="47625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51 Elipse"/>
          <p:cNvSpPr/>
          <p:nvPr/>
        </p:nvSpPr>
        <p:spPr>
          <a:xfrm>
            <a:off x="3156516" y="5338020"/>
            <a:ext cx="321471" cy="357190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" name="29 Rectángulo"/>
          <p:cNvSpPr>
            <a:spLocks noChangeArrowheads="1"/>
          </p:cNvSpPr>
          <p:nvPr/>
        </p:nvSpPr>
        <p:spPr bwMode="auto">
          <a:xfrm rot="16200000">
            <a:off x="5767551" y="2953530"/>
            <a:ext cx="765999" cy="420796"/>
          </a:xfrm>
          <a:prstGeom prst="rect">
            <a:avLst/>
          </a:prstGeom>
          <a:solidFill>
            <a:srgbClr val="009900"/>
          </a:solidFill>
          <a:ln w="2857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s-ES" sz="800" b="1" dirty="0" smtClean="0">
                <a:latin typeface="Arial" pitchFamily="34" charset="0"/>
                <a:cs typeface="Arial" pitchFamily="34" charset="0"/>
              </a:rPr>
              <a:t>No Pobres </a:t>
            </a:r>
          </a:p>
          <a:p>
            <a:pPr eaLnBrk="0" hangingPunct="0"/>
            <a:r>
              <a:rPr lang="es-ES" sz="800" b="1" dirty="0" smtClean="0">
                <a:latin typeface="Arial" pitchFamily="34" charset="0"/>
                <a:cs typeface="Arial" pitchFamily="34" charset="0"/>
              </a:rPr>
              <a:t>y No Vulnerables</a:t>
            </a:r>
            <a:endParaRPr lang="es-E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29 Rectángulo"/>
          <p:cNvSpPr>
            <a:spLocks noChangeArrowheads="1"/>
          </p:cNvSpPr>
          <p:nvPr/>
        </p:nvSpPr>
        <p:spPr bwMode="auto">
          <a:xfrm rot="16200000">
            <a:off x="5778802" y="4177666"/>
            <a:ext cx="765999" cy="420796"/>
          </a:xfrm>
          <a:prstGeom prst="rect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s-ES" sz="800" b="1" dirty="0" smtClean="0">
                <a:latin typeface="Arial" pitchFamily="34" charset="0"/>
                <a:cs typeface="Arial" pitchFamily="34" charset="0"/>
              </a:rPr>
              <a:t>Vulnerables </a:t>
            </a:r>
          </a:p>
          <a:p>
            <a:pPr eaLnBrk="0" hangingPunct="0"/>
            <a:r>
              <a:rPr lang="es-ES" sz="800" b="1" dirty="0" smtClean="0">
                <a:latin typeface="Arial" pitchFamily="34" charset="0"/>
                <a:cs typeface="Arial" pitchFamily="34" charset="0"/>
              </a:rPr>
              <a:t>Por Ingreso</a:t>
            </a:r>
            <a:endParaRPr lang="es-E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29 Rectángulo"/>
          <p:cNvSpPr>
            <a:spLocks noChangeArrowheads="1"/>
          </p:cNvSpPr>
          <p:nvPr/>
        </p:nvSpPr>
        <p:spPr bwMode="auto">
          <a:xfrm>
            <a:off x="5894233" y="4797152"/>
            <a:ext cx="682143" cy="420796"/>
          </a:xfrm>
          <a:prstGeom prst="rect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s-ES" sz="800" b="1" dirty="0" smtClean="0">
                <a:latin typeface="Arial" pitchFamily="34" charset="0"/>
                <a:cs typeface="Arial" pitchFamily="34" charset="0"/>
              </a:rPr>
              <a:t>6.1%</a:t>
            </a:r>
          </a:p>
          <a:p>
            <a:pPr eaLnBrk="0" hangingPunct="0"/>
            <a:r>
              <a:rPr lang="es-ES" sz="800" b="1" dirty="0" smtClean="0">
                <a:latin typeface="Arial" pitchFamily="34" charset="0"/>
                <a:cs typeface="Arial" pitchFamily="34" charset="0"/>
              </a:rPr>
              <a:t>452.7 miles</a:t>
            </a:r>
            <a:endParaRPr lang="es-E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20 Rectángulo"/>
          <p:cNvSpPr>
            <a:spLocks noChangeArrowheads="1"/>
          </p:cNvSpPr>
          <p:nvPr/>
        </p:nvSpPr>
        <p:spPr bwMode="auto">
          <a:xfrm>
            <a:off x="2411760" y="3717032"/>
            <a:ext cx="11408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1100" b="1" dirty="0">
                <a:solidFill>
                  <a:srgbClr val="E46C0A"/>
                </a:solidFill>
                <a:latin typeface="Calibri" pitchFamily="34" charset="0"/>
              </a:rPr>
              <a:t>$</a:t>
            </a:r>
            <a:r>
              <a:rPr lang="es-ES" sz="1100" b="1" dirty="0" smtClean="0">
                <a:solidFill>
                  <a:srgbClr val="E46C0A"/>
                </a:solidFill>
                <a:latin typeface="Calibri" pitchFamily="34" charset="0"/>
              </a:rPr>
              <a:t>1,329 (Rural</a:t>
            </a:r>
            <a:r>
              <a:rPr lang="es-ES" sz="1100" b="1" dirty="0">
                <a:solidFill>
                  <a:srgbClr val="E46C0A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49" name="21 Rectángulo"/>
          <p:cNvSpPr>
            <a:spLocks noChangeArrowheads="1"/>
          </p:cNvSpPr>
          <p:nvPr/>
        </p:nvSpPr>
        <p:spPr bwMode="auto">
          <a:xfrm>
            <a:off x="3473645" y="3717032"/>
            <a:ext cx="23857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1100" b="1" dirty="0">
                <a:solidFill>
                  <a:srgbClr val="E46C0A"/>
                </a:solidFill>
                <a:latin typeface="Calibri" pitchFamily="34" charset="0"/>
              </a:rPr>
              <a:t>$</a:t>
            </a:r>
            <a:r>
              <a:rPr lang="es-ES" sz="1100" b="1" dirty="0" smtClean="0">
                <a:solidFill>
                  <a:srgbClr val="E46C0A"/>
                </a:solidFill>
                <a:latin typeface="Calibri" pitchFamily="34" charset="0"/>
              </a:rPr>
              <a:t>2,114 (Urbano)  Línea de Bienestar</a:t>
            </a:r>
            <a:endParaRPr lang="es-ES" sz="1100" b="1" dirty="0">
              <a:solidFill>
                <a:srgbClr val="E46C0A"/>
              </a:solidFill>
              <a:latin typeface="Calibri" pitchFamily="34" charset="0"/>
            </a:endParaRPr>
          </a:p>
        </p:txBody>
      </p:sp>
      <p:sp>
        <p:nvSpPr>
          <p:cNvPr id="50" name="22 Rectángulo"/>
          <p:cNvSpPr>
            <a:spLocks noChangeArrowheads="1"/>
          </p:cNvSpPr>
          <p:nvPr/>
        </p:nvSpPr>
        <p:spPr bwMode="auto">
          <a:xfrm>
            <a:off x="2012494" y="4318357"/>
            <a:ext cx="97933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11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$ </a:t>
            </a:r>
            <a:r>
              <a:rPr lang="es-ES" sz="11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684 (Rural</a:t>
            </a:r>
            <a:r>
              <a:rPr lang="es-ES" sz="11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3" name="23 Rectángulo"/>
          <p:cNvSpPr>
            <a:spLocks noChangeArrowheads="1"/>
          </p:cNvSpPr>
          <p:nvPr/>
        </p:nvSpPr>
        <p:spPr bwMode="auto">
          <a:xfrm>
            <a:off x="2905379" y="4319518"/>
            <a:ext cx="19546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11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$</a:t>
            </a:r>
            <a:r>
              <a:rPr lang="es-ES" sz="11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978 (Urbano) LBM</a:t>
            </a:r>
            <a:endParaRPr lang="es-ES" sz="1100" b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41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764704"/>
            <a:ext cx="8871468" cy="689719"/>
          </a:xfrm>
        </p:spPr>
        <p:txBody>
          <a:bodyPr/>
          <a:lstStyle/>
          <a:p>
            <a:r>
              <a:rPr lang="es-MX" sz="2000" dirty="0" smtClean="0"/>
              <a:t>IDENTIFICACIÓN DE INGRESO INSUFICIENTES Y CARENCIAS SOCIALES</a:t>
            </a:r>
            <a:endParaRPr lang="es-MX" sz="20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1403648" y="1751479"/>
            <a:ext cx="298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Ingreso Corriente per cápita</a:t>
            </a:r>
            <a:endParaRPr lang="es-E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CuadroTexto"/>
          <p:cNvSpPr txBox="1"/>
          <p:nvPr/>
        </p:nvSpPr>
        <p:spPr>
          <a:xfrm>
            <a:off x="5580112" y="2247433"/>
            <a:ext cx="1934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Rezago Educativo</a:t>
            </a:r>
            <a:endParaRPr lang="es-E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1740680" y="2736531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Acceso a Servicios de Salud</a:t>
            </a:r>
            <a:endParaRPr lang="es-E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4860031" y="3187715"/>
            <a:ext cx="3046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Acceso a Seguridad Social</a:t>
            </a:r>
            <a:endParaRPr lang="es-E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801183" y="3594502"/>
            <a:ext cx="2777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Acceso a la Alimentación</a:t>
            </a:r>
            <a:endParaRPr lang="es-E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2987824" y="4182007"/>
            <a:ext cx="4410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Acceso a Servicios Básicos de la Vivienda</a:t>
            </a:r>
            <a:endParaRPr lang="es-E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1331640" y="4869160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Calidad y espacios de la Vivienda</a:t>
            </a:r>
            <a:endParaRPr lang="es-E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13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336704" cy="689719"/>
          </a:xfrm>
        </p:spPr>
        <p:txBody>
          <a:bodyPr/>
          <a:lstStyle/>
          <a:p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</a:rPr>
              <a:t>¿ CÓMO SE PLANEAN LAS ACCIONES? </a:t>
            </a:r>
            <a:endParaRPr lang="es-MX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04009" y="1745024"/>
            <a:ext cx="86123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Con base en los insumos estadísticos disponibles:</a:t>
            </a:r>
          </a:p>
          <a:p>
            <a:endParaRPr lang="es-MX" sz="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971600" y="2583026"/>
            <a:ext cx="1872208" cy="12006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Ámbito urbano</a:t>
            </a:r>
            <a:endParaRPr lang="es-MX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971600" y="4535451"/>
            <a:ext cx="1872208" cy="12006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Ámbito rural</a:t>
            </a:r>
            <a:endParaRPr lang="es-MX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heurón"/>
          <p:cNvSpPr/>
          <p:nvPr/>
        </p:nvSpPr>
        <p:spPr>
          <a:xfrm>
            <a:off x="3103462" y="2583026"/>
            <a:ext cx="864096" cy="1200654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5" name="54 Cheurón"/>
          <p:cNvSpPr/>
          <p:nvPr/>
        </p:nvSpPr>
        <p:spPr>
          <a:xfrm>
            <a:off x="3131840" y="4607459"/>
            <a:ext cx="864096" cy="1200654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4686944" y="2279721"/>
            <a:ext cx="3457078" cy="1815882"/>
          </a:xfrm>
          <a:prstGeom prst="rect">
            <a:avLst/>
          </a:prstGeom>
          <a:noFill/>
          <a:ln>
            <a:solidFill>
              <a:srgbClr val="009B89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Clr>
                <a:srgbClr val="009B89"/>
              </a:buClr>
              <a:buFont typeface="Wingdings" pitchFamily="2" charset="2"/>
              <a:buChar char="§"/>
              <a:defRPr/>
            </a:pP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009B89"/>
              </a:buClr>
              <a:buFont typeface="Wingdings" pitchFamily="2" charset="2"/>
              <a:buChar char="§"/>
              <a:defRPr/>
            </a:pPr>
            <a:r>
              <a:rPr lang="es-MX" sz="1600" b="1" dirty="0" smtClean="0">
                <a:solidFill>
                  <a:srgbClr val="00A29E"/>
                </a:solidFill>
                <a:latin typeface="Arial" pitchFamily="34" charset="0"/>
                <a:cs typeface="Arial" pitchFamily="34" charset="0"/>
              </a:rPr>
              <a:t>Áreas Geoestadísticas Básicas </a:t>
            </a:r>
            <a:r>
              <a:rPr lang="es-MX" sz="1600" b="1" dirty="0">
                <a:solidFill>
                  <a:srgbClr val="00A29E"/>
                </a:solidFill>
                <a:latin typeface="Arial" pitchFamily="34" charset="0"/>
                <a:cs typeface="Arial" pitchFamily="34" charset="0"/>
              </a:rPr>
              <a:t>(AGEB)</a:t>
            </a:r>
          </a:p>
          <a:p>
            <a:pPr marL="171450" indent="-171450">
              <a:buClr>
                <a:srgbClr val="009B89"/>
              </a:buClr>
              <a:buFont typeface="Wingdings" pitchFamily="2" charset="2"/>
              <a:buChar char="§"/>
              <a:defRPr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Polígonos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009B89"/>
              </a:buClr>
              <a:buFont typeface="Wingdings" pitchFamily="2" charset="2"/>
              <a:buChar char="§"/>
              <a:defRPr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Incidencia de carencias sociales (Estatal-Municipal).</a:t>
            </a:r>
          </a:p>
          <a:p>
            <a:pPr marL="171450" indent="-171450">
              <a:buClr>
                <a:srgbClr val="009B89"/>
              </a:buClr>
              <a:buFont typeface="Wingdings" pitchFamily="2" charset="2"/>
              <a:buChar char="§"/>
              <a:defRPr/>
            </a:pP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4686944" y="4221088"/>
            <a:ext cx="3457078" cy="2062103"/>
          </a:xfrm>
          <a:prstGeom prst="rect">
            <a:avLst/>
          </a:prstGeom>
          <a:noFill/>
          <a:ln>
            <a:solidFill>
              <a:srgbClr val="009B89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Clr>
                <a:srgbClr val="009B89"/>
              </a:buClr>
              <a:buFont typeface="Wingdings" pitchFamily="2" charset="2"/>
              <a:buChar char="§"/>
              <a:defRPr/>
            </a:pP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009B89"/>
              </a:buClr>
              <a:buFont typeface="Wingdings" pitchFamily="2" charset="2"/>
              <a:buChar char="§"/>
              <a:defRPr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Localidades de </a:t>
            </a:r>
            <a:r>
              <a:rPr lang="es-MX" sz="1600" b="1" dirty="0" smtClean="0">
                <a:solidFill>
                  <a:srgbClr val="00A29E"/>
                </a:solidFill>
                <a:latin typeface="Arial" pitchFamily="34" charset="0"/>
                <a:cs typeface="Arial" pitchFamily="34" charset="0"/>
              </a:rPr>
              <a:t>Alta y Muy Alta Marginación.</a:t>
            </a:r>
            <a:endParaRPr lang="es-MX" sz="1600" b="1" dirty="0">
              <a:solidFill>
                <a:srgbClr val="00A29E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009B89"/>
              </a:buClr>
              <a:buFont typeface="Wingdings" pitchFamily="2" charset="2"/>
              <a:buChar char="§"/>
              <a:defRPr/>
            </a:pPr>
            <a:r>
              <a:rPr lang="es-MX" sz="1600" b="1" dirty="0" smtClean="0">
                <a:solidFill>
                  <a:srgbClr val="00A29E"/>
                </a:solidFill>
                <a:latin typeface="Arial" pitchFamily="34" charset="0"/>
                <a:cs typeface="Arial" pitchFamily="34" charset="0"/>
              </a:rPr>
              <a:t>Zonas de Atención Prioritaria (ZAP)</a:t>
            </a:r>
            <a:endParaRPr lang="es-MX" sz="1600" b="1" dirty="0">
              <a:solidFill>
                <a:srgbClr val="00A29E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009B89"/>
              </a:buClr>
              <a:buFont typeface="Wingdings" pitchFamily="2" charset="2"/>
              <a:buChar char="§"/>
              <a:defRPr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Incidencia de carencias sociales (Estatal-Municipal).</a:t>
            </a:r>
          </a:p>
          <a:p>
            <a:pPr marL="171450" indent="-171450">
              <a:buClr>
                <a:srgbClr val="009B89"/>
              </a:buClr>
              <a:buFont typeface="Wingdings" pitchFamily="2" charset="2"/>
              <a:buChar char="§"/>
              <a:defRPr/>
            </a:pP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70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4165844"/>
              </p:ext>
            </p:extLst>
          </p:nvPr>
        </p:nvGraphicFramePr>
        <p:xfrm>
          <a:off x="250825" y="1939925"/>
          <a:ext cx="8642350" cy="4527217"/>
        </p:xfrm>
        <a:graphic>
          <a:graphicData uri="http://schemas.openxmlformats.org/drawingml/2006/table">
            <a:tbl>
              <a:tblPr/>
              <a:tblGrid>
                <a:gridCol w="1531938"/>
                <a:gridCol w="2501900"/>
                <a:gridCol w="1511300"/>
                <a:gridCol w="3097212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Indicador</a:t>
                      </a:r>
                    </a:p>
                  </a:txBody>
                  <a:tcPr marL="91451" marR="91451"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Acciones que impactan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al indicador</a:t>
                      </a: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Dependencias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que inciden</a:t>
                      </a:r>
                    </a:p>
                  </a:txBody>
                  <a:tcPr marL="91451" marR="91451"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Metas nacionales </a:t>
                      </a:r>
                    </a:p>
                  </a:txBody>
                  <a:tcPr marL="91451" marR="91451"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87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Carencia por calidad y espacios de la vivienda.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51.1 %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(3.8 millones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 personas). </a:t>
                      </a: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Construcción de pisos firmes en viviendas. 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Construcción de cuartos adicionales en viviendas.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Construcción de muros firmes.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Construcción de techos firmes.</a:t>
                      </a: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SEDESOL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SEDATU (FONHAPO)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Construir 0.3 millones de pisos.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Construir 1.8 millones de techos.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Construir 0.3 millones de cuartos adicionales.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Construir 0.2 millones de muros firmes.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Abatimiento total de la carencia. Cobertura total 100 %.</a:t>
                      </a: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3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Carencia por acceso a los servicios básicos en la vivienda.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49.3 %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(3.7 millones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 personas).</a:t>
                      </a: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Dotación de agua entubada en viviendas.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Construcción de redes entubadas de drenaje y de sistemas de saneamiento.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Construcción de baños secos, biodigestores, letrinas ecológicas en viviendas.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Dotación servicio de energía eléctrica en viviendas. </a:t>
                      </a: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CDI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SEDESOL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SEMARNAT (CONAGUA)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SENER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CFE</a:t>
                      </a: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Dotar de energía eléctrica a 0.8 millones de hogares.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Dotar de agua entubada a 0.7 millones de hogares.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Dotar de servicios de drenaje a 0.6 millones de hogares.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Abatimiento total de la carencia. Cobertura total 100 %.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Elipse"/>
          <p:cNvSpPr/>
          <p:nvPr/>
        </p:nvSpPr>
        <p:spPr>
          <a:xfrm>
            <a:off x="35496" y="3068960"/>
            <a:ext cx="432048" cy="432048"/>
          </a:xfrm>
          <a:prstGeom prst="ellipse">
            <a:avLst/>
          </a:prstGeom>
          <a:solidFill>
            <a:srgbClr val="0099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Arial"/>
                <a:cs typeface="Arial"/>
              </a:rPr>
              <a:t>1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5496" y="5157192"/>
            <a:ext cx="432048" cy="432048"/>
          </a:xfrm>
          <a:prstGeom prst="ellipse">
            <a:avLst/>
          </a:prstGeom>
          <a:solidFill>
            <a:srgbClr val="0099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Arial"/>
                <a:cs typeface="Arial"/>
              </a:rPr>
              <a:t>2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8" name="5 Título"/>
          <p:cNvSpPr txBox="1">
            <a:spLocks/>
          </p:cNvSpPr>
          <p:nvPr/>
        </p:nvSpPr>
        <p:spPr>
          <a:xfrm>
            <a:off x="0" y="1206500"/>
            <a:ext cx="9144000" cy="46196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INDICADORES, ACCIONES, DEPENDENCIAS</a:t>
            </a:r>
            <a:endParaRPr lang="es-MX" sz="24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5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6400</TotalTime>
  <Words>3802</Words>
  <Application>Microsoft Office PowerPoint</Application>
  <PresentationFormat>Presentación en pantalla (4:3)</PresentationFormat>
  <Paragraphs>785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Diapositiva 1</vt:lpstr>
      <vt:lpstr>¿QUÉ ES LA CRUZADA CONTRA EL HAMBRE?</vt:lpstr>
      <vt:lpstr>COMPONENTES DE LA CRUZADA CONTRA EL HAMBRE</vt:lpstr>
      <vt:lpstr>COMPONENTES DE LA CRUZADA CONTRA EL HAMBRE A NIVEL ESTATAL</vt:lpstr>
      <vt:lpstr>POBLACIÓN OBJETIVO DE LA CRUZADA CONTRA EL HAMBRE en Jalisco</vt:lpstr>
      <vt:lpstr>¿ CÓMO SE MIDE LA POBREZA? </vt:lpstr>
      <vt:lpstr>IDENTIFICACIÓN DE INGRESO INSUFICIENTES Y CARENCIAS SOCIALES</vt:lpstr>
      <vt:lpstr>¿ CÓMO SE PLANEAN LAS ACCIONES? </vt:lpstr>
      <vt:lpstr>Diapositiva 9</vt:lpstr>
      <vt:lpstr>Diapositiva 10</vt:lpstr>
      <vt:lpstr>Diapositiva 11</vt:lpstr>
      <vt:lpstr>Diapositiva 12</vt:lpstr>
      <vt:lpstr> </vt:lpstr>
      <vt:lpstr>Diapositiva 14</vt:lpstr>
      <vt:lpstr> </vt:lpstr>
      <vt:lpstr>Diapositiva 16</vt:lpstr>
      <vt:lpstr>FIRMA Y PUESTA EN MARCHA DE LOS ACUERDOS INTEGRALES PARA EL DESARROLLO SOCIAL INCLUYENTE (AIDSI)</vt:lpstr>
      <vt:lpstr>Diapositiva 18</vt:lpstr>
      <vt:lpstr>COMITÉ ESTATAL INTERSECRETARIAL</vt:lpstr>
      <vt:lpstr>Diapositiva 20</vt:lpstr>
      <vt:lpstr>DEFINICIÓN DE NECESIDADES Y SEGUIMIENTO EN LAS REUNIONES DE LAS COMISIONES ESTATALES (ANEXO I,II,IV y V)</vt:lpstr>
      <vt:lpstr>LEVANTAMIENTO DE BANDERAS BLANCAS (80 municipios)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 Isabel Islas Arredondo</dc:creator>
  <cp:lastModifiedBy>Ury</cp:lastModifiedBy>
  <cp:revision>276</cp:revision>
  <cp:lastPrinted>2013-04-11T01:12:20Z</cp:lastPrinted>
  <dcterms:created xsi:type="dcterms:W3CDTF">2013-02-13T17:21:53Z</dcterms:created>
  <dcterms:modified xsi:type="dcterms:W3CDTF">2013-08-08T23:07:16Z</dcterms:modified>
</cp:coreProperties>
</file>